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364" r:id="rId3"/>
    <p:sldId id="360" r:id="rId4"/>
    <p:sldId id="365" r:id="rId5"/>
    <p:sldId id="361" r:id="rId6"/>
    <p:sldId id="258" r:id="rId7"/>
    <p:sldId id="261" r:id="rId8"/>
    <p:sldId id="262" r:id="rId9"/>
    <p:sldId id="362" r:id="rId10"/>
    <p:sldId id="257" r:id="rId11"/>
    <p:sldId id="263" r:id="rId12"/>
    <p:sldId id="264" r:id="rId13"/>
    <p:sldId id="363" r:id="rId14"/>
    <p:sldId id="259" r:id="rId15"/>
    <p:sldId id="268" r:id="rId16"/>
    <p:sldId id="267" r:id="rId17"/>
    <p:sldId id="265" r:id="rId18"/>
    <p:sldId id="260" r:id="rId19"/>
    <p:sldId id="266" r:id="rId20"/>
    <p:sldId id="3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503"/>
    <p:restoredTop sz="96327"/>
  </p:normalViewPr>
  <p:slideViewPr>
    <p:cSldViewPr snapToGrid="0">
      <p:cViewPr>
        <p:scale>
          <a:sx n="80" d="100"/>
          <a:sy n="80" d="100"/>
        </p:scale>
        <p:origin x="592" y="2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8AC1-5326-FCA8-D674-9A64C25A8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66B382-2FF2-0FA8-CE89-A7315F665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62921-B5F2-1000-B86F-4C776AC6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6364A-7990-2FA5-F6E9-6FEDA1BD9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9EAA4-83A3-FBE2-9A61-85E3CC9A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ED2B-8C2C-7AE5-D6AB-7523377D6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E60122-BB78-AC70-2960-ACD68D051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28324-E87D-9874-273E-7641E489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6B1B6-4304-D5CB-27A5-0754D4EBE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B7CB3-2FAA-12D0-CD8E-6419BD18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51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19DEC7-7AC0-B3A0-A2B8-C25CD9559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4ED1C-E979-D10E-ED96-25D33D750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80DA-3C01-D383-A23F-A3F12E072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997A-1AA8-5AB8-543F-DD51AAC41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38E7D-6A93-C562-B13B-8B5F9F23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12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8E0B-EA3F-06D9-8F39-27C91ACE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58A04-8C39-BD9F-DBB9-399ED0FC1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4BC0E-B650-80D3-7724-E959F70B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A6800-9516-4DA0-47E7-BC94F87CF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F7D8-0289-C99C-C700-DD50E2D7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7E7A-A633-700D-07A1-4C1BE0ECA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A32C9-400F-AB00-5A14-C20E7944E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1F2E4-AD50-D2E9-AA0B-65AC17B1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60FE1-E995-568B-6E17-E9D60863C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F3B41-786A-E231-0475-727CC79D7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3A9F6-A0FD-4D98-4396-B67226C2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F34E-3FCF-5DCC-D86A-7458CC2B8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E41E16-3F91-1F88-C413-24D6AFBC4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7D45D-F711-5ACA-93C8-7E9548946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F58E9-B5E7-D13F-ECC5-818436F08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FAE0A-C915-CAEE-0234-FA016215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0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54590-B3D5-62DE-0566-AEC1784F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5ADD-DC73-6309-2A7D-CEEB20D4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EE327-64C7-50F8-5272-BC55A698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BA906-2B7E-959E-8941-5B7AC3F4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A7658-71F5-86A2-E06F-3713963D9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4FCDF9-296D-0C9D-12D4-76E7E00BA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8BE2A9-3D3F-444A-9CD8-143D9059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0B4CC-43CE-7E2C-8466-3A2F99FBC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7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4EAC-E1F9-8FE8-3F14-6E4BAA3B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05BE1-C657-88C5-238D-72D831EA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459288-6538-88E7-BCF9-9988A4AD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FE322-B198-DE20-634F-77E7D28B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0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A6CD9F-D875-AED6-103D-CB83B4CC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FC057F-72CD-0216-C53B-B89FCEA4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0A007-04A2-E6FD-42CA-46361985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4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BF12-D80B-7137-1BC6-B61F8339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E1B3-C511-FF0E-1CCA-9DBEEF98A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96ABC-3136-AD76-D032-09EF95EF4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6CE946-6F94-1E58-9BE5-9135A5E9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18919-2454-8AEC-2EF0-4E7E6558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EC186-B8EC-143A-FEC7-38D4F482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8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B451-6A0C-9536-1A01-B5C5750CC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869B8-2A34-438A-5748-6C067019C4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C9B72-4240-2A18-A7F5-9388CB575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F1A3C-9C2D-0400-6579-69AE7BA7B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3686A-1FC3-6B93-BBAA-D88FD386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B92928-8758-5BD4-D6B8-EB1E6C5BA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9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12001C-6ED3-4B24-8D0C-6B6716D5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0E8E1-247B-9306-C0D3-FEC97DC19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D162-1A8B-C5C6-A404-517DB021F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1EF83-3E9C-9D44-AAA0-665FC7E3672E}" type="datetimeFigureOut">
              <a:rPr lang="en-US" smtClean="0"/>
              <a:t>7/13/25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9A59D-2DA3-168F-72D5-F9787426B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6A72E-2266-6F5F-DB5B-E7618B584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8BD0D-FB10-5946-868B-89371C071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5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CF6493-E5E5-ABBB-C197-7744EFCC29F9}"/>
              </a:ext>
            </a:extLst>
          </p:cNvPr>
          <p:cNvSpPr txBox="1"/>
          <p:nvPr/>
        </p:nvSpPr>
        <p:spPr>
          <a:xfrm>
            <a:off x="1250880" y="4001653"/>
            <a:ext cx="96807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effectLst/>
                <a:latin typeface="Helvetica" pitchFamily="2" charset="0"/>
              </a:rPr>
              <a:t>Jun Chen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Fujian Institute of Research on the Structure of Matter,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Chinese Academy of Sciences</a:t>
            </a:r>
          </a:p>
          <a:p>
            <a:pPr algn="ctr"/>
            <a:endParaRPr lang="en-US" sz="2400" dirty="0">
              <a:solidFill>
                <a:srgbClr val="000000"/>
              </a:solidFill>
              <a:latin typeface="Helvetica" pitchFamily="2" charset="0"/>
            </a:endParaRPr>
          </a:p>
          <a:p>
            <a:pPr algn="ctr"/>
            <a:endParaRPr lang="en-US" sz="2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effectLst/>
                <a:latin typeface="Helvetica" pitchFamily="2" charset="0"/>
              </a:rPr>
              <a:t>July 14, 2025</a:t>
            </a:r>
          </a:p>
        </p:txBody>
      </p:sp>
      <p:sp>
        <p:nvSpPr>
          <p:cNvPr id="6" name="圆角矩形 1">
            <a:extLst>
              <a:ext uri="{FF2B5EF4-FFF2-40B4-BE49-F238E27FC236}">
                <a16:creationId xmlns:a16="http://schemas.microsoft.com/office/drawing/2014/main" id="{8F3345E5-9D03-3D01-BBE0-330FB4315FCF}"/>
              </a:ext>
            </a:extLst>
          </p:cNvPr>
          <p:cNvSpPr/>
          <p:nvPr/>
        </p:nvSpPr>
        <p:spPr>
          <a:xfrm>
            <a:off x="447675" y="727878"/>
            <a:ext cx="11287125" cy="2929890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8100000">
              <a:prstClr val="black">
                <a:alpha val="50000"/>
              </a:prstClr>
            </a:innerShdw>
            <a:softEdge rad="12700"/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0" cap="none" spc="0" normalizeH="0" baseline="0" noProof="0" dirty="0">
                <a:ln>
                  <a:noFill/>
                </a:ln>
                <a:solidFill>
                  <a:srgbClr val="E54C5E">
                    <a:lumMod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Practical Session: Regression and Classification</a:t>
            </a:r>
          </a:p>
          <a:p>
            <a:pPr algn="ctr">
              <a:defRPr/>
            </a:pPr>
            <a:endParaRPr kumimoji="0" lang="en-US" altLang="zh-CN" sz="3600" b="0" i="0" u="none" strike="noStrike" kern="0" cap="none" spc="0" normalizeH="0" baseline="0" noProof="0" dirty="0">
              <a:ln>
                <a:noFill/>
              </a:ln>
              <a:solidFill>
                <a:srgbClr val="E54C5E">
                  <a:lumMod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13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25DECFEA-BA64-65E7-68BF-7D38C8929C7D}"/>
              </a:ext>
            </a:extLst>
          </p:cNvPr>
          <p:cNvSpPr/>
          <p:nvPr/>
        </p:nvSpPr>
        <p:spPr>
          <a:xfrm>
            <a:off x="856233" y="2457396"/>
            <a:ext cx="3315267" cy="328617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42C0D-AFCD-729B-040B-0160A02DB46E}"/>
              </a:ext>
            </a:extLst>
          </p:cNvPr>
          <p:cNvSpPr txBox="1"/>
          <p:nvPr/>
        </p:nvSpPr>
        <p:spPr>
          <a:xfrm>
            <a:off x="401352" y="252737"/>
            <a:ext cx="985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2: predict the activity of catalyst</a:t>
            </a:r>
            <a:r>
              <a:rPr lang="en-US" sz="3200" b="1" dirty="0">
                <a:solidFill>
                  <a:srgbClr val="C00000"/>
                </a:solidFill>
              </a:rPr>
              <a:t> 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classification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15">
            <a:extLst>
              <a:ext uri="{FF2B5EF4-FFF2-40B4-BE49-F238E27FC236}">
                <a16:creationId xmlns:a16="http://schemas.microsoft.com/office/drawing/2014/main" id="{80B27EB5-89E6-36B1-452E-6899185A8BB2}"/>
              </a:ext>
            </a:extLst>
          </p:cNvPr>
          <p:cNvSpPr txBox="1"/>
          <p:nvPr/>
        </p:nvSpPr>
        <p:spPr>
          <a:xfrm flipH="1">
            <a:off x="568402" y="-1367147"/>
            <a:ext cx="142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</a:t>
            </a:r>
            <a:r>
              <a:rPr lang="zh-CN" altLang="en-US" dirty="0"/>
              <a:t> </a:t>
            </a:r>
            <a:r>
              <a:rPr lang="en-US" altLang="zh-CN" dirty="0"/>
              <a:t>- H -&gt; Pa</a:t>
            </a:r>
            <a:endParaRPr lang="zh-CN" altLang="en-US" dirty="0"/>
          </a:p>
        </p:txBody>
      </p:sp>
      <p:sp>
        <p:nvSpPr>
          <p:cNvPr id="4" name="文本框 15">
            <a:extLst>
              <a:ext uri="{FF2B5EF4-FFF2-40B4-BE49-F238E27FC236}">
                <a16:creationId xmlns:a16="http://schemas.microsoft.com/office/drawing/2014/main" id="{DEA711C1-E22F-DC81-4AB5-5ABEED27861B}"/>
              </a:ext>
            </a:extLst>
          </p:cNvPr>
          <p:cNvSpPr txBox="1"/>
          <p:nvPr/>
        </p:nvSpPr>
        <p:spPr>
          <a:xfrm flipH="1">
            <a:off x="568402" y="-873820"/>
            <a:ext cx="142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Rb</a:t>
            </a:r>
            <a:r>
              <a:rPr lang="zh-CN" altLang="en-US" dirty="0"/>
              <a:t> </a:t>
            </a:r>
            <a:r>
              <a:rPr lang="en-US" altLang="zh-CN" dirty="0"/>
              <a:t>+ H -&gt; Pb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D4FAC-55D6-7525-0C9C-A487AA4A26B0}"/>
              </a:ext>
            </a:extLst>
          </p:cNvPr>
          <p:cNvSpPr txBox="1"/>
          <p:nvPr/>
        </p:nvSpPr>
        <p:spPr>
          <a:xfrm>
            <a:off x="856234" y="1687559"/>
            <a:ext cx="331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Ra + Rb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TS*</a:t>
            </a:r>
            <a:r>
              <a:rPr lang="en-US" altLang="zh-CN" sz="2400" dirty="0">
                <a:solidFill>
                  <a:srgbClr val="C00000"/>
                </a:solidFill>
              </a:rPr>
              <a:t>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 + Pb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AD86EF1E-7FF1-8E21-13DC-CA2FEFB89644}"/>
              </a:ext>
            </a:extLst>
          </p:cNvPr>
          <p:cNvSpPr/>
          <p:nvPr/>
        </p:nvSpPr>
        <p:spPr>
          <a:xfrm>
            <a:off x="1182624" y="1289492"/>
            <a:ext cx="539495" cy="79613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92C8F-087B-7221-1CB9-2BEB393CE528}"/>
              </a:ext>
            </a:extLst>
          </p:cNvPr>
          <p:cNvSpPr txBox="1"/>
          <p:nvPr/>
        </p:nvSpPr>
        <p:spPr>
          <a:xfrm>
            <a:off x="1283207" y="982810"/>
            <a:ext cx="43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H·</a:t>
            </a:r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74BF7ED-D277-B83F-8059-3194DD3529BC}"/>
              </a:ext>
            </a:extLst>
          </p:cNvPr>
          <p:cNvSpPr/>
          <p:nvPr/>
        </p:nvSpPr>
        <p:spPr>
          <a:xfrm>
            <a:off x="856234" y="2150145"/>
            <a:ext cx="3315267" cy="328617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103C-B313-DCC4-C9B8-E3023BB81C1D}"/>
              </a:ext>
            </a:extLst>
          </p:cNvPr>
          <p:cNvSpPr txBox="1"/>
          <p:nvPr/>
        </p:nvSpPr>
        <p:spPr>
          <a:xfrm>
            <a:off x="4956205" y="2316355"/>
            <a:ext cx="68975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        </a:t>
            </a:r>
            <a:r>
              <a:rPr lang="en-US" sz="2400" dirty="0"/>
              <a:t>Assuming the previous gas-phase reaction occurs on a metal cluster catalyst (heterogeneous catalysis model), can the transition state energy barrier be lowered?</a:t>
            </a:r>
          </a:p>
          <a:p>
            <a:pPr algn="just"/>
            <a:endParaRPr lang="en-US" sz="2400" dirty="0"/>
          </a:p>
          <a:p>
            <a:pPr algn="just"/>
            <a:r>
              <a:rPr lang="zh-CN" altLang="en-US" sz="2400" dirty="0">
                <a:solidFill>
                  <a:srgbClr val="C00000"/>
                </a:solidFill>
              </a:rPr>
              <a:t>        </a:t>
            </a:r>
            <a:r>
              <a:rPr lang="en-US" sz="2400" b="1" dirty="0">
                <a:solidFill>
                  <a:srgbClr val="C00000"/>
                </a:solidFill>
              </a:rPr>
              <a:t>Our goal: </a:t>
            </a:r>
            <a:r>
              <a:rPr lang="en-US" sz="2400" dirty="0"/>
              <a:t>to find the optimal </a:t>
            </a:r>
            <a:r>
              <a:rPr lang="en-US" sz="2400" b="1" dirty="0">
                <a:solidFill>
                  <a:srgbClr val="C00000"/>
                </a:solidFill>
              </a:rPr>
              <a:t>Ra/Rb/catalyst </a:t>
            </a:r>
            <a:r>
              <a:rPr lang="en-US" sz="2400" dirty="0"/>
              <a:t>combination that facilitates the HAT (H atom transfer) reaction most easily.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E6538-D817-03BD-5450-84ACEE605085}"/>
              </a:ext>
            </a:extLst>
          </p:cNvPr>
          <p:cNvSpPr txBox="1"/>
          <p:nvPr/>
        </p:nvSpPr>
        <p:spPr>
          <a:xfrm>
            <a:off x="1355572" y="3157216"/>
            <a:ext cx="2116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 catalyst set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2755FC-A21A-0EC1-F4D2-98EF8A458415}"/>
              </a:ext>
            </a:extLst>
          </p:cNvPr>
          <p:cNvGrpSpPr/>
          <p:nvPr/>
        </p:nvGrpSpPr>
        <p:grpSpPr>
          <a:xfrm>
            <a:off x="353193" y="3610166"/>
            <a:ext cx="4321346" cy="2659891"/>
            <a:chOff x="112754" y="472382"/>
            <a:chExt cx="12622345" cy="7008642"/>
          </a:xfrm>
        </p:grpSpPr>
        <p:pic>
          <p:nvPicPr>
            <p:cNvPr id="13" name="图片 2">
              <a:extLst>
                <a:ext uri="{FF2B5EF4-FFF2-40B4-BE49-F238E27FC236}">
                  <a16:creationId xmlns:a16="http://schemas.microsoft.com/office/drawing/2014/main" id="{EB177630-6E96-B065-1BD3-105F289BF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145" y="472382"/>
              <a:ext cx="2571861" cy="2559787"/>
            </a:xfrm>
            <a:prstGeom prst="rect">
              <a:avLst/>
            </a:prstGeom>
          </p:spPr>
        </p:pic>
        <p:pic>
          <p:nvPicPr>
            <p:cNvPr id="14" name="图片 26">
              <a:extLst>
                <a:ext uri="{FF2B5EF4-FFF2-40B4-BE49-F238E27FC236}">
                  <a16:creationId xmlns:a16="http://schemas.microsoft.com/office/drawing/2014/main" id="{728A9A74-599D-7A5B-0D2B-1F1694C5E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23" y="670772"/>
              <a:ext cx="2476846" cy="2591162"/>
            </a:xfrm>
            <a:prstGeom prst="rect">
              <a:avLst/>
            </a:prstGeom>
          </p:spPr>
        </p:pic>
        <p:sp>
          <p:nvSpPr>
            <p:cNvPr id="15" name="文本框 29">
              <a:extLst>
                <a:ext uri="{FF2B5EF4-FFF2-40B4-BE49-F238E27FC236}">
                  <a16:creationId xmlns:a16="http://schemas.microsoft.com/office/drawing/2014/main" id="{E9BD5308-377C-7FA7-94DD-7064557A631E}"/>
                </a:ext>
              </a:extLst>
            </p:cNvPr>
            <p:cNvSpPr txBox="1"/>
            <p:nvPr/>
          </p:nvSpPr>
          <p:spPr>
            <a:xfrm>
              <a:off x="803440" y="2933286"/>
              <a:ext cx="2208386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4</a:t>
              </a:r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16" name="文本框 32">
              <a:extLst>
                <a:ext uri="{FF2B5EF4-FFF2-40B4-BE49-F238E27FC236}">
                  <a16:creationId xmlns:a16="http://schemas.microsoft.com/office/drawing/2014/main" id="{687B751B-644F-681E-8936-958B1C9FE6B0}"/>
                </a:ext>
              </a:extLst>
            </p:cNvPr>
            <p:cNvSpPr txBox="1"/>
            <p:nvPr/>
          </p:nvSpPr>
          <p:spPr>
            <a:xfrm>
              <a:off x="3493934" y="3032169"/>
              <a:ext cx="2572328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4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4</a:t>
              </a:r>
              <a:endParaRPr lang="zh-CN" altLang="en-US" baseline="-25000" dirty="0"/>
            </a:p>
          </p:txBody>
        </p:sp>
        <p:pic>
          <p:nvPicPr>
            <p:cNvPr id="17" name="图片 17">
              <a:extLst>
                <a:ext uri="{FF2B5EF4-FFF2-40B4-BE49-F238E27FC236}">
                  <a16:creationId xmlns:a16="http://schemas.microsoft.com/office/drawing/2014/main" id="{309BCE66-8213-C54F-E4C7-ECE5751E3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549" y="709097"/>
              <a:ext cx="2136338" cy="2480658"/>
            </a:xfrm>
            <a:prstGeom prst="rect">
              <a:avLst/>
            </a:prstGeom>
          </p:spPr>
        </p:pic>
        <p:sp>
          <p:nvSpPr>
            <p:cNvPr id="18" name="文本框 18">
              <a:extLst>
                <a:ext uri="{FF2B5EF4-FFF2-40B4-BE49-F238E27FC236}">
                  <a16:creationId xmlns:a16="http://schemas.microsoft.com/office/drawing/2014/main" id="{8E78C6F2-6934-52CC-4953-1E2FDC181DA1}"/>
                </a:ext>
              </a:extLst>
            </p:cNvPr>
            <p:cNvSpPr txBox="1"/>
            <p:nvPr/>
          </p:nvSpPr>
          <p:spPr>
            <a:xfrm>
              <a:off x="6574220" y="2935749"/>
              <a:ext cx="2372341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5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5</a:t>
              </a:r>
              <a:endParaRPr lang="zh-CN" altLang="en-US" baseline="-25000" dirty="0"/>
            </a:p>
          </p:txBody>
        </p:sp>
        <p:pic>
          <p:nvPicPr>
            <p:cNvPr id="19" name="图片 19">
              <a:extLst>
                <a:ext uri="{FF2B5EF4-FFF2-40B4-BE49-F238E27FC236}">
                  <a16:creationId xmlns:a16="http://schemas.microsoft.com/office/drawing/2014/main" id="{F430E0AA-038D-AF2E-F43B-BCE000BF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31698" y="570336"/>
              <a:ext cx="2520668" cy="2546302"/>
            </a:xfrm>
            <a:prstGeom prst="rect">
              <a:avLst/>
            </a:prstGeom>
          </p:spPr>
        </p:pic>
        <p:sp>
          <p:nvSpPr>
            <p:cNvPr id="20" name="文本框 20">
              <a:extLst>
                <a:ext uri="{FF2B5EF4-FFF2-40B4-BE49-F238E27FC236}">
                  <a16:creationId xmlns:a16="http://schemas.microsoft.com/office/drawing/2014/main" id="{0B2D691D-445C-C837-C977-86B58BC9D4BC}"/>
                </a:ext>
              </a:extLst>
            </p:cNvPr>
            <p:cNvSpPr txBox="1"/>
            <p:nvPr/>
          </p:nvSpPr>
          <p:spPr>
            <a:xfrm>
              <a:off x="9928340" y="2935749"/>
              <a:ext cx="2554522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6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6</a:t>
              </a:r>
              <a:endParaRPr lang="zh-CN" altLang="en-US" baseline="-25000" dirty="0"/>
            </a:p>
          </p:txBody>
        </p:sp>
        <p:pic>
          <p:nvPicPr>
            <p:cNvPr id="21" name="图片 1">
              <a:extLst>
                <a:ext uri="{FF2B5EF4-FFF2-40B4-BE49-F238E27FC236}">
                  <a16:creationId xmlns:a16="http://schemas.microsoft.com/office/drawing/2014/main" id="{08BF0CA5-137D-80B4-6DFC-C78C293D2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1977" y="3964149"/>
              <a:ext cx="2534004" cy="2238687"/>
            </a:xfrm>
            <a:prstGeom prst="rect">
              <a:avLst/>
            </a:prstGeom>
          </p:spPr>
        </p:pic>
        <p:sp>
          <p:nvSpPr>
            <p:cNvPr id="22" name="文本框 3">
              <a:extLst>
                <a:ext uri="{FF2B5EF4-FFF2-40B4-BE49-F238E27FC236}">
                  <a16:creationId xmlns:a16="http://schemas.microsoft.com/office/drawing/2014/main" id="{FD24950B-70CD-7583-C7AB-26BA8C9B382D}"/>
                </a:ext>
              </a:extLst>
            </p:cNvPr>
            <p:cNvSpPr txBox="1"/>
            <p:nvPr/>
          </p:nvSpPr>
          <p:spPr>
            <a:xfrm>
              <a:off x="590808" y="6346813"/>
              <a:ext cx="2285758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11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sp>
          <p:nvSpPr>
            <p:cNvPr id="23" name="文本框 7">
              <a:extLst>
                <a:ext uri="{FF2B5EF4-FFF2-40B4-BE49-F238E27FC236}">
                  <a16:creationId xmlns:a16="http://schemas.microsoft.com/office/drawing/2014/main" id="{ED025522-A1E8-EC95-E665-304691018BE5}"/>
                </a:ext>
              </a:extLst>
            </p:cNvPr>
            <p:cNvSpPr txBox="1"/>
            <p:nvPr/>
          </p:nvSpPr>
          <p:spPr>
            <a:xfrm>
              <a:off x="3598322" y="6430533"/>
              <a:ext cx="2534005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10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pic>
          <p:nvPicPr>
            <p:cNvPr id="24" name="图片 9">
              <a:extLst>
                <a:ext uri="{FF2B5EF4-FFF2-40B4-BE49-F238E27FC236}">
                  <a16:creationId xmlns:a16="http://schemas.microsoft.com/office/drawing/2014/main" id="{30ACD7BF-A631-6426-B616-1680C8E94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754" y="3940469"/>
              <a:ext cx="3153771" cy="2238687"/>
            </a:xfrm>
            <a:prstGeom prst="rect">
              <a:avLst/>
            </a:prstGeom>
          </p:spPr>
        </p:pic>
        <p:sp>
          <p:nvSpPr>
            <p:cNvPr id="25" name="文本框 11">
              <a:extLst>
                <a:ext uri="{FF2B5EF4-FFF2-40B4-BE49-F238E27FC236}">
                  <a16:creationId xmlns:a16="http://schemas.microsoft.com/office/drawing/2014/main" id="{199B9B44-164C-8EF4-A6F7-5B1121F72E1A}"/>
                </a:ext>
              </a:extLst>
            </p:cNvPr>
            <p:cNvSpPr txBox="1"/>
            <p:nvPr/>
          </p:nvSpPr>
          <p:spPr>
            <a:xfrm>
              <a:off x="6692550" y="6507858"/>
              <a:ext cx="3127167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12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3</a:t>
              </a:r>
              <a:endParaRPr lang="zh-CN" altLang="en-US" baseline="-25000" dirty="0"/>
            </a:p>
          </p:txBody>
        </p:sp>
        <p:pic>
          <p:nvPicPr>
            <p:cNvPr id="26" name="图片 12">
              <a:extLst>
                <a:ext uri="{FF2B5EF4-FFF2-40B4-BE49-F238E27FC236}">
                  <a16:creationId xmlns:a16="http://schemas.microsoft.com/office/drawing/2014/main" id="{30921277-1F67-7B88-4CA4-FF03017AD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2550" y="3940469"/>
              <a:ext cx="1968096" cy="2496122"/>
            </a:xfrm>
            <a:prstGeom prst="rect">
              <a:avLst/>
            </a:prstGeom>
          </p:spPr>
        </p:pic>
        <p:pic>
          <p:nvPicPr>
            <p:cNvPr id="27" name="图片 13">
              <a:extLst>
                <a:ext uri="{FF2B5EF4-FFF2-40B4-BE49-F238E27FC236}">
                  <a16:creationId xmlns:a16="http://schemas.microsoft.com/office/drawing/2014/main" id="{FE76F32A-2DEF-4CFA-1ED6-4C6FE5601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31697" y="3964146"/>
              <a:ext cx="2388350" cy="2238686"/>
            </a:xfrm>
            <a:prstGeom prst="rect">
              <a:avLst/>
            </a:prstGeom>
          </p:spPr>
        </p:pic>
        <p:sp>
          <p:nvSpPr>
            <p:cNvPr id="28" name="文本框 14">
              <a:extLst>
                <a:ext uri="{FF2B5EF4-FFF2-40B4-BE49-F238E27FC236}">
                  <a16:creationId xmlns:a16="http://schemas.microsoft.com/office/drawing/2014/main" id="{AB4ECD52-545C-C9F3-EDCC-38EE9A232B8D}"/>
                </a:ext>
              </a:extLst>
            </p:cNvPr>
            <p:cNvSpPr txBox="1"/>
            <p:nvPr/>
          </p:nvSpPr>
          <p:spPr>
            <a:xfrm>
              <a:off x="9921543" y="6346813"/>
              <a:ext cx="2813556" cy="97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Fe</a:t>
              </a:r>
              <a:r>
                <a:rPr lang="en-US" altLang="zh-CN" baseline="-25000" dirty="0"/>
                <a:t>12</a:t>
              </a:r>
              <a:r>
                <a:rPr lang="en-US" altLang="zh-CN" dirty="0"/>
                <a:t>S</a:t>
              </a:r>
              <a:r>
                <a:rPr lang="en-US" altLang="zh-CN" baseline="-25000" dirty="0"/>
                <a:t>6</a:t>
              </a:r>
              <a:endParaRPr lang="zh-CN" alt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9690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E3093-4AE8-7911-D5AE-9F361D96269E}"/>
              </a:ext>
            </a:extLst>
          </p:cNvPr>
          <p:cNvSpPr txBox="1"/>
          <p:nvPr/>
        </p:nvSpPr>
        <p:spPr>
          <a:xfrm>
            <a:off x="401352" y="252737"/>
            <a:ext cx="985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2: predict the activity of catalyst</a:t>
            </a:r>
            <a:r>
              <a:rPr lang="en-US" sz="3200" b="1" dirty="0">
                <a:solidFill>
                  <a:srgbClr val="C00000"/>
                </a:solidFill>
              </a:rPr>
              <a:t> 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classification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2F751-BE68-3EB1-37E6-FD6215B9E8EA}"/>
              </a:ext>
            </a:extLst>
          </p:cNvPr>
          <p:cNvSpPr txBox="1"/>
          <p:nvPr/>
        </p:nvSpPr>
        <p:spPr>
          <a:xfrm>
            <a:off x="4942022" y="1420961"/>
            <a:ext cx="675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sz="2400"/>
            </a:lvl1pPr>
          </a:lstStyle>
          <a:p>
            <a:r>
              <a:rPr lang="en-US" dirty="0"/>
              <a:t>Directly calculating the energy barrier for the </a:t>
            </a:r>
            <a:r>
              <a:rPr lang="en-US" dirty="0" err="1"/>
              <a:t>Ra+Rb</a:t>
            </a:r>
            <a:r>
              <a:rPr lang="en-US" dirty="0"/>
              <a:t> reaction on a cluster is somewhat difficult, but we can assume the reaction energy barrier is determined by these factors: </a:t>
            </a:r>
          </a:p>
          <a:p>
            <a:pPr marL="457200" indent="-457200">
              <a:buAutoNum type="arabicPeriod"/>
            </a:pPr>
            <a:r>
              <a:rPr lang="en-US" dirty="0"/>
              <a:t>The process of </a:t>
            </a:r>
            <a:r>
              <a:rPr lang="en-US" dirty="0">
                <a:solidFill>
                  <a:srgbClr val="C00000"/>
                </a:solidFill>
              </a:rPr>
              <a:t>Ra losing </a:t>
            </a:r>
            <a:r>
              <a:rPr lang="en-US" dirty="0"/>
              <a:t>a hydrogen atom to form Pa; </a:t>
            </a:r>
          </a:p>
          <a:p>
            <a:pPr marL="457200" indent="-457200">
              <a:buAutoNum type="arabicPeriod"/>
            </a:pPr>
            <a:r>
              <a:rPr lang="en-US" dirty="0"/>
              <a:t>The process of </a:t>
            </a:r>
            <a:r>
              <a:rPr lang="en-US" dirty="0">
                <a:solidFill>
                  <a:srgbClr val="C00000"/>
                </a:solidFill>
              </a:rPr>
              <a:t>Rb gaining </a:t>
            </a:r>
            <a:r>
              <a:rPr lang="en-US" dirty="0"/>
              <a:t>a hydrogen atom to form Pb; </a:t>
            </a:r>
          </a:p>
          <a:p>
            <a:pPr marL="457200" indent="-457200">
              <a:buAutoNum type="arabicPeriod"/>
            </a:pPr>
            <a:r>
              <a:rPr lang="en-US" dirty="0"/>
              <a:t>The electronic structure properties of the </a:t>
            </a:r>
            <a:r>
              <a:rPr lang="en-US" dirty="0">
                <a:solidFill>
                  <a:srgbClr val="C00000"/>
                </a:solidFill>
              </a:rPr>
              <a:t>cluster</a:t>
            </a:r>
            <a:r>
              <a:rPr lang="en-US" dirty="0"/>
              <a:t>.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3EA3613-C1B1-AB78-0E28-EF51B603EA80}"/>
              </a:ext>
            </a:extLst>
          </p:cNvPr>
          <p:cNvSpPr/>
          <p:nvPr/>
        </p:nvSpPr>
        <p:spPr>
          <a:xfrm>
            <a:off x="856233" y="2457396"/>
            <a:ext cx="3315267" cy="328617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8A61C-1240-3B6B-C185-7974C770312D}"/>
              </a:ext>
            </a:extLst>
          </p:cNvPr>
          <p:cNvSpPr txBox="1"/>
          <p:nvPr/>
        </p:nvSpPr>
        <p:spPr>
          <a:xfrm>
            <a:off x="856234" y="1687559"/>
            <a:ext cx="331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Ra + Rb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TS*</a:t>
            </a:r>
            <a:r>
              <a:rPr lang="en-US" altLang="zh-CN" sz="2400" dirty="0">
                <a:solidFill>
                  <a:srgbClr val="C00000"/>
                </a:solidFill>
              </a:rPr>
              <a:t>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 + Pb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7A694A8D-0537-ABF9-981E-B0B874039575}"/>
              </a:ext>
            </a:extLst>
          </p:cNvPr>
          <p:cNvSpPr/>
          <p:nvPr/>
        </p:nvSpPr>
        <p:spPr>
          <a:xfrm>
            <a:off x="1182624" y="1289492"/>
            <a:ext cx="539495" cy="79613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8C618-1A49-8938-65E1-1CAB48E64A5F}"/>
              </a:ext>
            </a:extLst>
          </p:cNvPr>
          <p:cNvSpPr txBox="1"/>
          <p:nvPr/>
        </p:nvSpPr>
        <p:spPr>
          <a:xfrm>
            <a:off x="1283207" y="982810"/>
            <a:ext cx="43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H·</a:t>
            </a:r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5F283F5-1E3E-C6CA-FD5B-DD22E38C399A}"/>
              </a:ext>
            </a:extLst>
          </p:cNvPr>
          <p:cNvSpPr/>
          <p:nvPr/>
        </p:nvSpPr>
        <p:spPr>
          <a:xfrm>
            <a:off x="856234" y="2150145"/>
            <a:ext cx="3315267" cy="328617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C2A06-1DA2-A071-72A6-6F620B6B9655}"/>
              </a:ext>
            </a:extLst>
          </p:cNvPr>
          <p:cNvSpPr txBox="1"/>
          <p:nvPr/>
        </p:nvSpPr>
        <p:spPr>
          <a:xfrm>
            <a:off x="856233" y="3636952"/>
            <a:ext cx="3507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Ra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 + H·(ads)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Rb + H</a:t>
            </a:r>
            <a:r>
              <a:rPr lang="en-US" altLang="zh-CN" sz="2400" dirty="0">
                <a:solidFill>
                  <a:srgbClr val="C00000"/>
                </a:solidFill>
              </a:rPr>
              <a:t>·(ads)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Pb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the structure of cluster</a:t>
            </a: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id="{235F4C77-6562-298E-EB73-6AF308AD44AE}"/>
              </a:ext>
            </a:extLst>
          </p:cNvPr>
          <p:cNvSpPr txBox="1"/>
          <p:nvPr/>
        </p:nvSpPr>
        <p:spPr>
          <a:xfrm>
            <a:off x="1518628" y="2935673"/>
            <a:ext cx="1990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simplified</a:t>
            </a:r>
          </a:p>
          <a:p>
            <a:pPr algn="ctr"/>
            <a:r>
              <a:rPr lang="en-US" altLang="zh-CN" sz="20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5F06D2-B23C-147B-1FC1-7A2BF3249A49}"/>
              </a:ext>
            </a:extLst>
          </p:cNvPr>
          <p:cNvSpPr txBox="1"/>
          <p:nvPr/>
        </p:nvSpPr>
        <p:spPr>
          <a:xfrm>
            <a:off x="760496" y="4910092"/>
            <a:ext cx="9912970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task 1: Prepare of dataset. Structures -&gt;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RDkit</a:t>
            </a:r>
            <a:r>
              <a:rPr lang="en-US" sz="2400" dirty="0"/>
              <a:t> (SMILES, …) -&gt; features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(xlsx file)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task 2: Make labels. TS of HAT processes (the elementary reaction).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task 3: Features -&gt; </a:t>
            </a:r>
            <a:r>
              <a:rPr lang="en-US" sz="2400" dirty="0">
                <a:solidFill>
                  <a:srgbClr val="C00000"/>
                </a:solidFill>
              </a:rPr>
              <a:t>ML models </a:t>
            </a:r>
            <a:r>
              <a:rPr lang="en-US" sz="2400" dirty="0"/>
              <a:t>-&gt; goodness labels</a:t>
            </a:r>
          </a:p>
        </p:txBody>
      </p:sp>
    </p:spTree>
    <p:extLst>
      <p:ext uri="{BB962C8B-B14F-4D97-AF65-F5344CB8AC3E}">
        <p14:creationId xmlns:p14="http://schemas.microsoft.com/office/powerpoint/2010/main" val="419915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E3093-4AE8-7911-D5AE-9F361D96269E}"/>
              </a:ext>
            </a:extLst>
          </p:cNvPr>
          <p:cNvSpPr txBox="1"/>
          <p:nvPr/>
        </p:nvSpPr>
        <p:spPr>
          <a:xfrm>
            <a:off x="401352" y="252737"/>
            <a:ext cx="985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2: predict the activity of catalyst</a:t>
            </a:r>
            <a:r>
              <a:rPr lang="en-US" sz="3200" b="1" dirty="0">
                <a:solidFill>
                  <a:srgbClr val="C00000"/>
                </a:solidFill>
              </a:rPr>
              <a:t> 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classification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8A5C1F-9FAB-447E-C78F-2FE58680B2DB}"/>
              </a:ext>
            </a:extLst>
          </p:cNvPr>
          <p:cNvGrpSpPr/>
          <p:nvPr/>
        </p:nvGrpSpPr>
        <p:grpSpPr>
          <a:xfrm>
            <a:off x="3288632" y="1960318"/>
            <a:ext cx="8614610" cy="2937364"/>
            <a:chOff x="1" y="835217"/>
            <a:chExt cx="12295283" cy="419238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FEA3B59-160D-B584-DB3C-EBBE63AF3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835217"/>
              <a:ext cx="4499999" cy="3149999"/>
            </a:xfrm>
            <a:prstGeom prst="rect">
              <a:avLst/>
            </a:prstGeom>
          </p:spPr>
        </p:pic>
        <p:sp>
          <p:nvSpPr>
            <p:cNvPr id="4" name="文本框 5">
              <a:extLst>
                <a:ext uri="{FF2B5EF4-FFF2-40B4-BE49-F238E27FC236}">
                  <a16:creationId xmlns:a16="http://schemas.microsoft.com/office/drawing/2014/main" id="{BB172730-D2E2-BF8F-A742-6A962C070C2E}"/>
                </a:ext>
              </a:extLst>
            </p:cNvPr>
            <p:cNvSpPr txBox="1"/>
            <p:nvPr/>
          </p:nvSpPr>
          <p:spPr>
            <a:xfrm>
              <a:off x="1190445" y="4658265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Accuracy</a:t>
              </a:r>
              <a:r>
                <a:rPr lang="zh-CN" altLang="en-US" dirty="0"/>
                <a:t>：</a:t>
              </a:r>
              <a:r>
                <a:rPr lang="en-US" altLang="zh-CN" dirty="0"/>
                <a:t>83%</a:t>
              </a:r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07A1758-734C-F44F-5192-2FBEBA92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56988" y="835217"/>
              <a:ext cx="4499999" cy="3149999"/>
            </a:xfrm>
            <a:prstGeom prst="rect">
              <a:avLst/>
            </a:prstGeom>
          </p:spPr>
        </p:pic>
        <p:sp>
          <p:nvSpPr>
            <p:cNvPr id="6" name="文本框 6">
              <a:extLst>
                <a:ext uri="{FF2B5EF4-FFF2-40B4-BE49-F238E27FC236}">
                  <a16:creationId xmlns:a16="http://schemas.microsoft.com/office/drawing/2014/main" id="{4322FCD8-23F7-F907-A5DE-E9D9F81D5924}"/>
                </a:ext>
              </a:extLst>
            </p:cNvPr>
            <p:cNvSpPr txBox="1"/>
            <p:nvPr/>
          </p:nvSpPr>
          <p:spPr>
            <a:xfrm>
              <a:off x="5345213" y="4658265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Accuracy</a:t>
              </a:r>
              <a:r>
                <a:rPr lang="zh-CN" altLang="en-US" dirty="0"/>
                <a:t>：</a:t>
              </a:r>
              <a:r>
                <a:rPr lang="en-US" altLang="zh-CN" dirty="0"/>
                <a:t>87%</a:t>
              </a:r>
              <a:endParaRPr lang="zh-CN" altLang="en-US" dirty="0"/>
            </a:p>
          </p:txBody>
        </p:sp>
        <p:pic>
          <p:nvPicPr>
            <p:cNvPr id="7" name="图片 8">
              <a:extLst>
                <a:ext uri="{FF2B5EF4-FFF2-40B4-BE49-F238E27FC236}">
                  <a16:creationId xmlns:a16="http://schemas.microsoft.com/office/drawing/2014/main" id="{E86A9172-5AFB-D3B6-DC03-989AC6EE7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795285" y="835217"/>
              <a:ext cx="4499999" cy="3149999"/>
            </a:xfrm>
            <a:prstGeom prst="rect">
              <a:avLst/>
            </a:prstGeom>
          </p:spPr>
        </p:pic>
        <p:sp>
          <p:nvSpPr>
            <p:cNvPr id="8" name="文本框 9">
              <a:extLst>
                <a:ext uri="{FF2B5EF4-FFF2-40B4-BE49-F238E27FC236}">
                  <a16:creationId xmlns:a16="http://schemas.microsoft.com/office/drawing/2014/main" id="{2F11819F-7669-7CB8-0B3C-92130EFA6EC6}"/>
                </a:ext>
              </a:extLst>
            </p:cNvPr>
            <p:cNvSpPr txBox="1"/>
            <p:nvPr/>
          </p:nvSpPr>
          <p:spPr>
            <a:xfrm>
              <a:off x="9183510" y="4658265"/>
              <a:ext cx="1723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Accuracy</a:t>
              </a:r>
              <a:r>
                <a:rPr lang="zh-CN" altLang="en-US" dirty="0"/>
                <a:t>：</a:t>
              </a:r>
              <a:r>
                <a:rPr lang="en-US" altLang="zh-CN" dirty="0"/>
                <a:t>82%</a:t>
              </a:r>
              <a:endParaRPr lang="zh-CN" altLang="en-US" dirty="0"/>
            </a:p>
          </p:txBody>
        </p:sp>
      </p:grpSp>
      <p:sp>
        <p:nvSpPr>
          <p:cNvPr id="10" name="文本框 17">
            <a:extLst>
              <a:ext uri="{FF2B5EF4-FFF2-40B4-BE49-F238E27FC236}">
                <a16:creationId xmlns:a16="http://schemas.microsoft.com/office/drawing/2014/main" id="{0D110363-5189-78E1-E714-1E5645473CF1}"/>
              </a:ext>
            </a:extLst>
          </p:cNvPr>
          <p:cNvSpPr txBox="1"/>
          <p:nvPr/>
        </p:nvSpPr>
        <p:spPr>
          <a:xfrm>
            <a:off x="575507" y="2329799"/>
            <a:ext cx="2186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good: 		2</a:t>
            </a:r>
          </a:p>
          <a:p>
            <a:r>
              <a:rPr lang="en-US" altLang="zh-CN" sz="2400" b="1" dirty="0"/>
              <a:t>medium: 	1</a:t>
            </a:r>
          </a:p>
          <a:p>
            <a:r>
              <a:rPr lang="en-US" altLang="zh-CN" sz="2400" b="1" dirty="0"/>
              <a:t>fair: 		0</a:t>
            </a:r>
            <a:endParaRPr lang="zh-CN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817E7-4CF6-6F4C-4A4D-6CB09DB6C6DD}"/>
              </a:ext>
            </a:extLst>
          </p:cNvPr>
          <p:cNvSpPr txBox="1"/>
          <p:nvPr/>
        </p:nvSpPr>
        <p:spPr>
          <a:xfrm>
            <a:off x="298032" y="1588894"/>
            <a:ext cx="3128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Labeled as 3 classes:</a:t>
            </a:r>
          </a:p>
        </p:txBody>
      </p:sp>
      <p:sp>
        <p:nvSpPr>
          <p:cNvPr id="13" name="文本框 15">
            <a:extLst>
              <a:ext uri="{FF2B5EF4-FFF2-40B4-BE49-F238E27FC236}">
                <a16:creationId xmlns:a16="http://schemas.microsoft.com/office/drawing/2014/main" id="{F737937C-C496-EB3C-BED7-A8249FF4177A}"/>
              </a:ext>
            </a:extLst>
          </p:cNvPr>
          <p:cNvSpPr txBox="1"/>
          <p:nvPr/>
        </p:nvSpPr>
        <p:spPr>
          <a:xfrm>
            <a:off x="298032" y="4352798"/>
            <a:ext cx="2674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2400" b="1"/>
            </a:lvl1pPr>
          </a:lstStyle>
          <a:p>
            <a:pPr algn="l"/>
            <a:r>
              <a:rPr lang="en-US" altLang="zh-CN" dirty="0"/>
              <a:t>1.  </a:t>
            </a:r>
            <a:r>
              <a:rPr lang="en-US" altLang="zh-CN" dirty="0" err="1"/>
              <a:t>delta</a:t>
            </a:r>
            <a:r>
              <a:rPr lang="en-US" altLang="zh-CN" i="1" dirty="0" err="1"/>
              <a:t>H</a:t>
            </a:r>
            <a:r>
              <a:rPr lang="en-US" altLang="zh-CN" dirty="0"/>
              <a:t>&lt; -0.5: +1</a:t>
            </a:r>
          </a:p>
          <a:p>
            <a:pPr algn="l"/>
            <a:r>
              <a:rPr lang="en-US" altLang="zh-CN" dirty="0"/>
              <a:t>2.  </a:t>
            </a:r>
            <a:r>
              <a:rPr lang="en-US" altLang="zh-CN" dirty="0" err="1"/>
              <a:t>post</a:t>
            </a:r>
            <a:r>
              <a:rPr lang="en-US" altLang="zh-CN" i="1" dirty="0" err="1"/>
              <a:t>E</a:t>
            </a:r>
            <a:r>
              <a:rPr lang="en-US" altLang="zh-CN" dirty="0" err="1"/>
              <a:t>a</a:t>
            </a:r>
            <a:r>
              <a:rPr lang="en-US" altLang="zh-CN" dirty="0"/>
              <a:t>&lt; 3.2: +1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EA232-4B54-D508-5404-AB192138D437}"/>
              </a:ext>
            </a:extLst>
          </p:cNvPr>
          <p:cNvSpPr txBox="1"/>
          <p:nvPr/>
        </p:nvSpPr>
        <p:spPr>
          <a:xfrm>
            <a:off x="338106" y="3809368"/>
            <a:ext cx="3128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rules:</a:t>
            </a: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id="{5EDA225A-9624-B34D-257B-6A75EA3613F2}"/>
              </a:ext>
            </a:extLst>
          </p:cNvPr>
          <p:cNvSpPr txBox="1"/>
          <p:nvPr/>
        </p:nvSpPr>
        <p:spPr>
          <a:xfrm rot="1656070">
            <a:off x="2116818" y="3117822"/>
            <a:ext cx="8269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RESULTS</a:t>
            </a:r>
          </a:p>
        </p:txBody>
      </p:sp>
    </p:spTree>
    <p:extLst>
      <p:ext uri="{BB962C8B-B14F-4D97-AF65-F5344CB8AC3E}">
        <p14:creationId xmlns:p14="http://schemas.microsoft.com/office/powerpoint/2010/main" val="415610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AD44E-2DD2-9BFE-C110-A673A05B3C09}"/>
              </a:ext>
            </a:extLst>
          </p:cNvPr>
          <p:cNvSpPr txBox="1"/>
          <p:nvPr/>
        </p:nvSpPr>
        <p:spPr>
          <a:xfrm>
            <a:off x="401352" y="2147472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0D878-95C0-97EB-B264-D40E4BC62444}"/>
              </a:ext>
            </a:extLst>
          </p:cNvPr>
          <p:cNvSpPr txBox="1"/>
          <p:nvPr/>
        </p:nvSpPr>
        <p:spPr>
          <a:xfrm>
            <a:off x="401352" y="2844225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37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E2835FD-43A0-931A-5A0D-54EFDE6B0D29}"/>
              </a:ext>
            </a:extLst>
          </p:cNvPr>
          <p:cNvSpPr/>
          <p:nvPr/>
        </p:nvSpPr>
        <p:spPr>
          <a:xfrm>
            <a:off x="8039862" y="2389156"/>
            <a:ext cx="3986526" cy="4194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4AF26A-C73A-4A6A-2E98-7D8D1A8D5A14}"/>
              </a:ext>
            </a:extLst>
          </p:cNvPr>
          <p:cNvSpPr/>
          <p:nvPr/>
        </p:nvSpPr>
        <p:spPr>
          <a:xfrm>
            <a:off x="4781644" y="2389155"/>
            <a:ext cx="3028771" cy="4194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710D470-42A1-1A32-A873-83F1841363C4}"/>
              </a:ext>
            </a:extLst>
          </p:cNvPr>
          <p:cNvSpPr/>
          <p:nvPr/>
        </p:nvSpPr>
        <p:spPr>
          <a:xfrm>
            <a:off x="273014" y="2389157"/>
            <a:ext cx="4363153" cy="41944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7D836493-E835-05F9-9364-B7924DFFA3C1}"/>
              </a:ext>
            </a:extLst>
          </p:cNvPr>
          <p:cNvSpPr txBox="1"/>
          <p:nvPr/>
        </p:nvSpPr>
        <p:spPr>
          <a:xfrm>
            <a:off x="3280610" y="1646243"/>
            <a:ext cx="5630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OH + H</a:t>
            </a:r>
            <a:r>
              <a:rPr lang="en-US" altLang="zh-CN" sz="2400" b="1" baseline="-25000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 H + H</a:t>
            </a:r>
            <a:r>
              <a:rPr lang="en-US" altLang="zh-CN" sz="2400" b="1" baseline="-25000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 reaction</a:t>
            </a:r>
            <a:endParaRPr lang="zh-CN" altLang="en-US" sz="24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9060A-C7AE-B103-C765-A67A1C5626A6}"/>
              </a:ext>
            </a:extLst>
          </p:cNvPr>
          <p:cNvSpPr txBox="1"/>
          <p:nvPr/>
        </p:nvSpPr>
        <p:spPr>
          <a:xfrm>
            <a:off x="401352" y="949490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F04A8F-B3A3-B025-AFC3-6781084101DB}"/>
              </a:ext>
            </a:extLst>
          </p:cNvPr>
          <p:cNvGrpSpPr/>
          <p:nvPr/>
        </p:nvGrpSpPr>
        <p:grpSpPr>
          <a:xfrm>
            <a:off x="949826" y="4760213"/>
            <a:ext cx="1010653" cy="1233315"/>
            <a:chOff x="978568" y="3182003"/>
            <a:chExt cx="2101516" cy="2511017"/>
          </a:xfrm>
        </p:grpSpPr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69783D2-302D-1A71-27AA-971D8CDB8D6B}"/>
                </a:ext>
              </a:extLst>
            </p:cNvPr>
            <p:cNvSpPr/>
            <p:nvPr/>
          </p:nvSpPr>
          <p:spPr>
            <a:xfrm>
              <a:off x="978568" y="4793032"/>
              <a:ext cx="2101516" cy="8999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2D04BEC-99C7-2B81-A40A-430F892BF899}"/>
                </a:ext>
              </a:extLst>
            </p:cNvPr>
            <p:cNvSpPr/>
            <p:nvPr/>
          </p:nvSpPr>
          <p:spPr>
            <a:xfrm>
              <a:off x="978568" y="3989296"/>
              <a:ext cx="2101516" cy="8999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98912A56-56A3-CC43-BC63-22FEC97BC1D0}"/>
                </a:ext>
              </a:extLst>
            </p:cNvPr>
            <p:cNvSpPr/>
            <p:nvPr/>
          </p:nvSpPr>
          <p:spPr>
            <a:xfrm>
              <a:off x="978568" y="3182003"/>
              <a:ext cx="2101516" cy="89998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3D342-2BE2-B174-FFEA-8703A4A6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82" t="32948" r="50652" b="28120"/>
          <a:stretch/>
        </p:blipFill>
        <p:spPr>
          <a:xfrm>
            <a:off x="2088816" y="4603595"/>
            <a:ext cx="1732548" cy="1477580"/>
          </a:xfrm>
          <a:prstGeom prst="rect">
            <a:avLst/>
          </a:prstGeom>
        </p:spPr>
      </p:pic>
      <p:sp>
        <p:nvSpPr>
          <p:cNvPr id="13" name="文本框 11">
            <a:extLst>
              <a:ext uri="{FF2B5EF4-FFF2-40B4-BE49-F238E27FC236}">
                <a16:creationId xmlns:a16="http://schemas.microsoft.com/office/drawing/2014/main" id="{EC0550CD-9269-1C84-DF11-F151E7C0349E}"/>
              </a:ext>
            </a:extLst>
          </p:cNvPr>
          <p:cNvSpPr txBox="1"/>
          <p:nvPr/>
        </p:nvSpPr>
        <p:spPr>
          <a:xfrm>
            <a:off x="273014" y="2389157"/>
            <a:ext cx="4363153" cy="1195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ctr">
              <a:buAutoNum type="arabicPeriod"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</a:p>
          <a:p>
            <a:pPr algn="ctr">
              <a:lnSpc>
                <a:spcPct val="125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16814 [structure, energy] points at CCSD(T)-f12a/AVTZ level</a:t>
            </a:r>
            <a:endParaRPr lang="zh-CN" altLang="en-US" sz="20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CEF124-63D7-D226-6D49-1BDB760404D9}"/>
              </a:ext>
            </a:extLst>
          </p:cNvPr>
          <p:cNvGrpSpPr/>
          <p:nvPr/>
        </p:nvGrpSpPr>
        <p:grpSpPr>
          <a:xfrm>
            <a:off x="949826" y="3579050"/>
            <a:ext cx="2537380" cy="1615827"/>
            <a:chOff x="884882" y="3190037"/>
            <a:chExt cx="2537380" cy="16158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B9D512-4E17-899A-613A-D67CB3BB37A4}"/>
                </a:ext>
              </a:extLst>
            </p:cNvPr>
            <p:cNvSpPr txBox="1"/>
            <p:nvPr/>
          </p:nvSpPr>
          <p:spPr>
            <a:xfrm>
              <a:off x="930281" y="3190037"/>
              <a:ext cx="2491981" cy="16158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900" dirty="0"/>
                <a:t>⚖️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4195FF-3809-96A2-11C7-0EBEB832FF8E}"/>
                </a:ext>
              </a:extLst>
            </p:cNvPr>
            <p:cNvSpPr txBox="1"/>
            <p:nvPr/>
          </p:nvSpPr>
          <p:spPr>
            <a:xfrm>
              <a:off x="884882" y="3239922"/>
              <a:ext cx="9476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rgbClr val="C00000"/>
                  </a:solidFill>
                </a:rPr>
                <a:t>ab initio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level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5BA98C-A300-23E7-E234-33F97698F3F3}"/>
                </a:ext>
              </a:extLst>
            </p:cNvPr>
            <p:cNvSpPr txBox="1"/>
            <p:nvPr/>
          </p:nvSpPr>
          <p:spPr>
            <a:xfrm>
              <a:off x="2686333" y="3239921"/>
              <a:ext cx="574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CPU</a:t>
              </a:r>
            </a:p>
            <a:p>
              <a:pPr algn="ctr"/>
              <a:r>
                <a:rPr lang="en-US" dirty="0">
                  <a:solidFill>
                    <a:srgbClr val="C00000"/>
                  </a:solidFill>
                </a:rPr>
                <a:t>cost</a:t>
              </a:r>
            </a:p>
          </p:txBody>
        </p:sp>
      </p:grpSp>
      <p:sp>
        <p:nvSpPr>
          <p:cNvPr id="20" name="文本框 11">
            <a:extLst>
              <a:ext uri="{FF2B5EF4-FFF2-40B4-BE49-F238E27FC236}">
                <a16:creationId xmlns:a16="http://schemas.microsoft.com/office/drawing/2014/main" id="{AA1FA5E0-D07E-B28D-DE5F-17BC9C385E51}"/>
              </a:ext>
            </a:extLst>
          </p:cNvPr>
          <p:cNvSpPr txBox="1"/>
          <p:nvPr/>
        </p:nvSpPr>
        <p:spPr>
          <a:xfrm>
            <a:off x="4764504" y="2389157"/>
            <a:ext cx="3373603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model</a:t>
            </a:r>
          </a:p>
          <a:p>
            <a:pPr algn="ctr"/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❓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choice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Shepard interpolate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F52A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PIP fitting 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F52A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gaussian process</a:t>
            </a:r>
          </a:p>
          <a:p>
            <a:pPr algn="ctr">
              <a:lnSpc>
                <a:spcPct val="125000"/>
              </a:lnSpc>
              <a:defRPr/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neural networks</a:t>
            </a:r>
          </a:p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❓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consider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F52A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fitting accuracy</a:t>
            </a:r>
          </a:p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3F52A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evaluation speed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3F52A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/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1">
            <a:extLst>
              <a:ext uri="{FF2B5EF4-FFF2-40B4-BE49-F238E27FC236}">
                <a16:creationId xmlns:a16="http://schemas.microsoft.com/office/drawing/2014/main" id="{B555D5D1-F1A1-518F-3A51-A90B9ABCA160}"/>
              </a:ext>
            </a:extLst>
          </p:cNvPr>
          <p:cNvSpPr txBox="1"/>
          <p:nvPr/>
        </p:nvSpPr>
        <p:spPr>
          <a:xfrm>
            <a:off x="7953244" y="2389157"/>
            <a:ext cx="4058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link to dynamics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D9E28C-31A5-6EB9-5B02-D9153D162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428" t="33069" r="38630" b="36303"/>
          <a:stretch/>
        </p:blipFill>
        <p:spPr>
          <a:xfrm>
            <a:off x="8138107" y="2797213"/>
            <a:ext cx="3745452" cy="327103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8D7B9E9-C45C-9E34-C4DA-92C71511B659}"/>
              </a:ext>
            </a:extLst>
          </p:cNvPr>
          <p:cNvSpPr txBox="1"/>
          <p:nvPr/>
        </p:nvSpPr>
        <p:spPr>
          <a:xfrm>
            <a:off x="8039862" y="6190317"/>
            <a:ext cx="4126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Faraday Discussions, 2012, 157: 101-111.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4D8B7A-B71D-70D8-A9C7-627A4E075CC3}"/>
              </a:ext>
            </a:extLst>
          </p:cNvPr>
          <p:cNvSpPr txBox="1"/>
          <p:nvPr/>
        </p:nvSpPr>
        <p:spPr>
          <a:xfrm>
            <a:off x="609600" y="6214256"/>
            <a:ext cx="412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J. Chem. Phys., 2013, 138(15): 154301.</a:t>
            </a:r>
          </a:p>
        </p:txBody>
      </p:sp>
    </p:spTree>
    <p:extLst>
      <p:ext uri="{BB962C8B-B14F-4D97-AF65-F5344CB8AC3E}">
        <p14:creationId xmlns:p14="http://schemas.microsoft.com/office/powerpoint/2010/main" val="147260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F72668-C507-5C08-0BCF-88EBD61BEDE7}"/>
              </a:ext>
            </a:extLst>
          </p:cNvPr>
          <p:cNvSpPr txBox="1"/>
          <p:nvPr/>
        </p:nvSpPr>
        <p:spPr>
          <a:xfrm>
            <a:off x="401352" y="252737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3FA6803A-B710-8908-24E9-9BF0C7DA695E}"/>
              </a:ext>
            </a:extLst>
          </p:cNvPr>
          <p:cNvSpPr txBox="1"/>
          <p:nvPr/>
        </p:nvSpPr>
        <p:spPr>
          <a:xfrm>
            <a:off x="401352" y="1583948"/>
            <a:ext cx="5630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goal(s):</a:t>
            </a:r>
            <a:endParaRPr lang="zh-CN" altLang="en-US" sz="24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C5D8D-611C-DEFF-08AB-BD65F64F1867}"/>
              </a:ext>
            </a:extLst>
          </p:cNvPr>
          <p:cNvSpPr txBox="1"/>
          <p:nvPr/>
        </p:nvSpPr>
        <p:spPr>
          <a:xfrm>
            <a:off x="401352" y="949490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AB938-11B1-9A4C-4760-91DDE2952057}"/>
              </a:ext>
            </a:extLst>
          </p:cNvPr>
          <p:cNvSpPr txBox="1"/>
          <p:nvPr/>
        </p:nvSpPr>
        <p:spPr>
          <a:xfrm>
            <a:off x="609600" y="6214256"/>
            <a:ext cx="4126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J. Chem. Phys., 2013, 138(15): 154301.</a:t>
            </a:r>
          </a:p>
        </p:txBody>
      </p:sp>
      <p:sp>
        <p:nvSpPr>
          <p:cNvPr id="9" name="文本框 11">
            <a:extLst>
              <a:ext uri="{FF2B5EF4-FFF2-40B4-BE49-F238E27FC236}">
                <a16:creationId xmlns:a16="http://schemas.microsoft.com/office/drawing/2014/main" id="{811DA289-2EA4-E6AE-DC9A-434BE73EF294}"/>
              </a:ext>
            </a:extLst>
          </p:cNvPr>
          <p:cNvSpPr txBox="1"/>
          <p:nvPr/>
        </p:nvSpPr>
        <p:spPr>
          <a:xfrm>
            <a:off x="617269" y="2269753"/>
            <a:ext cx="4858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error distribution plot</a:t>
            </a:r>
            <a:endParaRPr lang="zh-CN" altLang="en-US" sz="24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1">
            <a:extLst>
              <a:ext uri="{FF2B5EF4-FFF2-40B4-BE49-F238E27FC236}">
                <a16:creationId xmlns:a16="http://schemas.microsoft.com/office/drawing/2014/main" id="{ED4579E4-89BA-88B9-C2B5-05817725A60D}"/>
              </a:ext>
            </a:extLst>
          </p:cNvPr>
          <p:cNvSpPr txBox="1"/>
          <p:nvPr/>
        </p:nvSpPr>
        <p:spPr>
          <a:xfrm>
            <a:off x="5744989" y="2269753"/>
            <a:ext cx="5229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2D cut pf PES plot</a:t>
            </a:r>
            <a:endParaRPr lang="zh-CN" altLang="en-US" sz="24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6BF3E1-EFC6-8112-63C8-94692352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203" y="2816525"/>
            <a:ext cx="4712369" cy="347664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6DCEDC8-B4E5-672E-0946-A124049243BD}"/>
              </a:ext>
            </a:extLst>
          </p:cNvPr>
          <p:cNvGrpSpPr/>
          <p:nvPr/>
        </p:nvGrpSpPr>
        <p:grpSpPr>
          <a:xfrm>
            <a:off x="194415" y="2940677"/>
            <a:ext cx="5421384" cy="3307806"/>
            <a:chOff x="516310" y="2967506"/>
            <a:chExt cx="5421384" cy="330780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9DDF07C-DA3D-2DCF-8631-5F0A17E74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37" t="65659" r="50652" b="5196"/>
            <a:stretch/>
          </p:blipFill>
          <p:spPr>
            <a:xfrm>
              <a:off x="516310" y="2967506"/>
              <a:ext cx="5421384" cy="330780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7684E1-7038-451F-2D8A-29C9D40F8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26" t="51758" r="75483" b="34050"/>
            <a:stretch/>
          </p:blipFill>
          <p:spPr>
            <a:xfrm>
              <a:off x="1293300" y="3010653"/>
              <a:ext cx="447432" cy="161075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5D16FA-62FC-A690-344B-8AE81831F142}"/>
              </a:ext>
            </a:extLst>
          </p:cNvPr>
          <p:cNvSpPr txBox="1"/>
          <p:nvPr/>
        </p:nvSpPr>
        <p:spPr>
          <a:xfrm rot="595179">
            <a:off x="7748336" y="585684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R(H-H)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1D4FE-310D-9FF0-EA45-BD3B2A9B77E2}"/>
              </a:ext>
            </a:extLst>
          </p:cNvPr>
          <p:cNvSpPr txBox="1"/>
          <p:nvPr/>
        </p:nvSpPr>
        <p:spPr>
          <a:xfrm rot="19170956">
            <a:off x="10037814" y="5452947"/>
            <a:ext cx="121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R(OH-H</a:t>
            </a:r>
            <a:r>
              <a:rPr lang="en-US" baseline="-25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9" name="文本框 4">
            <a:extLst>
              <a:ext uri="{FF2B5EF4-FFF2-40B4-BE49-F238E27FC236}">
                <a16:creationId xmlns:a16="http://schemas.microsoft.com/office/drawing/2014/main" id="{BF3B2579-04D0-9734-259D-E3E8BEAAEFFA}"/>
              </a:ext>
            </a:extLst>
          </p:cNvPr>
          <p:cNvSpPr txBox="1"/>
          <p:nvPr/>
        </p:nvSpPr>
        <p:spPr>
          <a:xfrm rot="1656070">
            <a:off x="2301616" y="4000847"/>
            <a:ext cx="8269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RESULTS</a:t>
            </a:r>
          </a:p>
        </p:txBody>
      </p:sp>
    </p:spTree>
    <p:extLst>
      <p:ext uri="{BB962C8B-B14F-4D97-AF65-F5344CB8AC3E}">
        <p14:creationId xmlns:p14="http://schemas.microsoft.com/office/powerpoint/2010/main" val="71414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01739871-D076-6D16-DFEE-316D20218CC2}"/>
              </a:ext>
            </a:extLst>
          </p:cNvPr>
          <p:cNvSpPr txBox="1"/>
          <p:nvPr/>
        </p:nvSpPr>
        <p:spPr>
          <a:xfrm>
            <a:off x="401352" y="1052686"/>
            <a:ext cx="6633410" cy="2900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the dataset: oh3-abinitio.txt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columns 1-6: distances / 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a.u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O-H1, O-H2, O-H3, H1-H2, H1-H3, H2-H3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O-H1 &lt;= O-H2 &lt;= O-H3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 7: potential energy / eV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relative to the OH + H</a:t>
            </a:r>
            <a:r>
              <a:rPr lang="en-US" altLang="zh-CN" sz="2000" b="1" baseline="-25000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asymptotic valley</a:t>
            </a:r>
            <a:endParaRPr lang="zh-CN" altLang="en-US" sz="20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09B23A85-D85A-18E1-321F-ABDD52AE1015}"/>
              </a:ext>
            </a:extLst>
          </p:cNvPr>
          <p:cNvSpPr txBox="1"/>
          <p:nvPr/>
        </p:nvSpPr>
        <p:spPr>
          <a:xfrm>
            <a:off x="401352" y="4628375"/>
            <a:ext cx="6633410" cy="1976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a sample code: 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gp_training.m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“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and the “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gpml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” toolbox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the fit and get 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a“</a:t>
            </a:r>
            <a:r>
              <a:rPr lang="en-US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GPinput.txt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”file</a:t>
            </a:r>
            <a:endParaRPr lang="en-US" altLang="zh-CN" sz="20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“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fortran_gp_pes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to evaluate the PES 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D51A9775-1BC6-096E-DDAB-913F58D3EBCE}"/>
              </a:ext>
            </a:extLst>
          </p:cNvPr>
          <p:cNvSpPr txBox="1"/>
          <p:nvPr/>
        </p:nvSpPr>
        <p:spPr>
          <a:xfrm>
            <a:off x="7271613" y="1796118"/>
            <a:ext cx="4604084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1344613" algn="l"/>
              </a:tabLst>
              <a:defRPr sz="2000" b="1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u="sng" dirty="0"/>
              <a:t>Discussions: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size of training set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</a:t>
            </a:r>
            <a:r>
              <a:rPr lang="en-US" altLang="zh-CN" sz="2400" dirty="0" err="1"/>
              <a:t>distrib</a:t>
            </a:r>
            <a:r>
              <a:rPr lang="en-US" altLang="zh-CN" sz="2400" dirty="0"/>
              <a:t>. of training set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the kernel: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covfunc</a:t>
            </a:r>
            <a:r>
              <a:rPr lang="en-US" sz="2400" dirty="0"/>
              <a:t>, </a:t>
            </a:r>
            <a:r>
              <a:rPr lang="en-US" sz="2400" dirty="0" err="1"/>
              <a:t>likfunc</a:t>
            </a:r>
            <a:r>
              <a:rPr lang="en-US" sz="2400" dirty="0"/>
              <a:t>, …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4. use R or 1/R</a:t>
            </a:r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A8D84635-CA05-99A0-F980-390F88625257}"/>
              </a:ext>
            </a:extLst>
          </p:cNvPr>
          <p:cNvSpPr txBox="1"/>
          <p:nvPr/>
        </p:nvSpPr>
        <p:spPr>
          <a:xfrm>
            <a:off x="401352" y="3952904"/>
            <a:ext cx="749136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B. scikit-learn, </a:t>
            </a:r>
            <a:r>
              <a:rPr lang="en-US" altLang="zh-CN" sz="2400" b="1" dirty="0" err="1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GPflow</a:t>
            </a: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GPy</a:t>
            </a: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 err="1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GPyTorch</a:t>
            </a: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, George</a:t>
            </a:r>
            <a:endParaRPr lang="en-US" altLang="zh-CN" sz="2000" b="1" dirty="0">
              <a:solidFill>
                <a:srgbClr val="3F52A3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391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70534718-572E-1688-BE40-E1210FF077B4}"/>
              </a:ext>
            </a:extLst>
          </p:cNvPr>
          <p:cNvSpPr txBox="1"/>
          <p:nvPr/>
        </p:nvSpPr>
        <p:spPr>
          <a:xfrm>
            <a:off x="1604325" y="2307475"/>
            <a:ext cx="898335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works:</a:t>
            </a:r>
          </a:p>
          <a:p>
            <a:pPr marL="457200" indent="-457200" algn="ctr">
              <a:lnSpc>
                <a:spcPct val="150000"/>
              </a:lnSpc>
              <a:buAutoNum type="arabicPeriod"/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Permutation Invariance</a:t>
            </a:r>
          </a:p>
          <a:p>
            <a:pPr lvl="1"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SOAP-GAP https://</a:t>
            </a:r>
            <a:r>
              <a:rPr lang="en-US" altLang="zh-CN" sz="2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libatoms.github.io</a:t>
            </a:r>
            <a:r>
              <a:rPr lang="en-US" altLang="zh-CN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/GAP/</a:t>
            </a:r>
          </a:p>
          <a:p>
            <a:pPr marL="457200" indent="-457200" algn="ctr">
              <a:lnSpc>
                <a:spcPct val="150000"/>
              </a:lnSpc>
              <a:buAutoNum type="arabicPeriod"/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construct small dataset for GP</a:t>
            </a:r>
          </a:p>
          <a:p>
            <a:pPr lvl="1"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clustering,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3842066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4" name="文本框 11">
            <a:extLst>
              <a:ext uri="{FF2B5EF4-FFF2-40B4-BE49-F238E27FC236}">
                <a16:creationId xmlns:a16="http://schemas.microsoft.com/office/drawing/2014/main" id="{44A6B2AD-BDC2-A590-566A-6052C253662E}"/>
              </a:ext>
            </a:extLst>
          </p:cNvPr>
          <p:cNvSpPr txBox="1"/>
          <p:nvPr/>
        </p:nvSpPr>
        <p:spPr>
          <a:xfrm>
            <a:off x="401352" y="1052686"/>
            <a:ext cx="6633410" cy="2900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the dataset: oh3-abinitio.txt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columns 1-6: distances / 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a.u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O-H1, O-H2, O-H3, H1-H2, H1-H3, H2-H3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O-H1 &lt;= O-H2 &lt;= O-H3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column 7: potential energy / eV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relative to the OH + H</a:t>
            </a:r>
            <a:r>
              <a:rPr lang="en-US" altLang="zh-CN" sz="2000" b="1" baseline="-25000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asymptotic valley</a:t>
            </a:r>
            <a:endParaRPr lang="zh-CN" altLang="en-US" sz="20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1">
            <a:extLst>
              <a:ext uri="{FF2B5EF4-FFF2-40B4-BE49-F238E27FC236}">
                <a16:creationId xmlns:a16="http://schemas.microsoft.com/office/drawing/2014/main" id="{4AF5B014-6534-6CD4-17FA-DB24B50FC208}"/>
              </a:ext>
            </a:extLst>
          </p:cNvPr>
          <p:cNvSpPr txBox="1"/>
          <p:nvPr/>
        </p:nvSpPr>
        <p:spPr>
          <a:xfrm>
            <a:off x="401352" y="4628375"/>
            <a:ext cx="6633410" cy="1976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C. a sample code: 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nn_training.tar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“</a:t>
            </a:r>
            <a:r>
              <a:rPr lang="en-US" altLang="zh-CN" sz="20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nn.f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and “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” compiler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compile, then run fittings, and 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get“W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??.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txt”files</a:t>
            </a:r>
            <a:endParaRPr lang="en-US" altLang="zh-CN" sz="2000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“</a:t>
            </a:r>
            <a:r>
              <a:rPr lang="en-US" altLang="zh-CN" sz="20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fortran_nn_pes</a:t>
            </a:r>
            <a:r>
              <a:rPr lang="en-US" altLang="zh-CN" sz="20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to evaluate the PES 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8BAD20CE-1DD0-0CBF-6F08-7CB8A4494AE8}"/>
              </a:ext>
            </a:extLst>
          </p:cNvPr>
          <p:cNvSpPr txBox="1"/>
          <p:nvPr/>
        </p:nvSpPr>
        <p:spPr>
          <a:xfrm>
            <a:off x="7271613" y="1796118"/>
            <a:ext cx="4604084" cy="408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1344613" algn="l"/>
              </a:tabLst>
              <a:defRPr sz="2000" b="1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3200" u="sng" dirty="0"/>
              <a:t>Discussions: 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1. training/validation set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2. neurons, hidden layers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3. the random number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4. use R, 1/R, or exp(-</a:t>
            </a:r>
            <a:r>
              <a:rPr lang="en-US" sz="2400" dirty="0" err="1"/>
              <a:t>aR</a:t>
            </a:r>
            <a:r>
              <a:rPr lang="en-US" sz="24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5. excitation function:</a:t>
            </a:r>
          </a:p>
          <a:p>
            <a:pPr>
              <a:lnSpc>
                <a:spcPct val="150000"/>
              </a:lnSpc>
            </a:pPr>
            <a:r>
              <a:rPr lang="en-US" sz="2400" dirty="0" err="1"/>
              <a:t>tansig</a:t>
            </a:r>
            <a:r>
              <a:rPr lang="en-US" sz="2400" dirty="0"/>
              <a:t>, </a:t>
            </a:r>
            <a:r>
              <a:rPr lang="en-US" sz="2400" dirty="0" err="1"/>
              <a:t>logsig</a:t>
            </a:r>
            <a:r>
              <a:rPr lang="en-US" sz="2400" dirty="0"/>
              <a:t>, </a:t>
            </a:r>
            <a:r>
              <a:rPr lang="en-US" sz="2400" dirty="0" err="1"/>
              <a:t>ReLU</a:t>
            </a:r>
            <a:endParaRPr lang="en-US" sz="2400" dirty="0"/>
          </a:p>
        </p:txBody>
      </p:sp>
      <p:sp>
        <p:nvSpPr>
          <p:cNvPr id="7" name="文本框 11">
            <a:extLst>
              <a:ext uri="{FF2B5EF4-FFF2-40B4-BE49-F238E27FC236}">
                <a16:creationId xmlns:a16="http://schemas.microsoft.com/office/drawing/2014/main" id="{390AEED2-E03E-12A9-725D-97EC800FBED7}"/>
              </a:ext>
            </a:extLst>
          </p:cNvPr>
          <p:cNvSpPr txBox="1"/>
          <p:nvPr/>
        </p:nvSpPr>
        <p:spPr>
          <a:xfrm>
            <a:off x="401352" y="3952904"/>
            <a:ext cx="6633410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en-US" altLang="zh-CN" sz="2400" b="1" dirty="0" err="1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PyTorch</a:t>
            </a:r>
            <a:r>
              <a:rPr lang="en-US" altLang="zh-CN" sz="2400" b="1" dirty="0">
                <a:solidFill>
                  <a:srgbClr val="C00000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 or TensorFlow</a:t>
            </a:r>
            <a:endParaRPr lang="en-US" altLang="zh-CN" sz="2000" b="1" dirty="0">
              <a:solidFill>
                <a:srgbClr val="3F52A3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4634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6">
            <a:extLst>
              <a:ext uri="{FF2B5EF4-FFF2-40B4-BE49-F238E27FC236}">
                <a16:creationId xmlns:a16="http://schemas.microsoft.com/office/drawing/2014/main" id="{0FC0E9F5-DDD6-9230-BE4E-14EA291833D8}"/>
              </a:ext>
            </a:extLst>
          </p:cNvPr>
          <p:cNvSpPr txBox="1"/>
          <p:nvPr/>
        </p:nvSpPr>
        <p:spPr>
          <a:xfrm>
            <a:off x="1604325" y="2307475"/>
            <a:ext cx="8983350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works:</a:t>
            </a:r>
          </a:p>
          <a:p>
            <a:pPr marL="457200" indent="-457200" algn="ctr">
              <a:lnSpc>
                <a:spcPct val="150000"/>
              </a:lnSpc>
              <a:buAutoNum type="arabicPeriod"/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Permutation Invariance</a:t>
            </a:r>
          </a:p>
          <a:p>
            <a:pPr lvl="1"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PIP-NN, FI-NN, GNN, atomic-NN</a:t>
            </a:r>
          </a:p>
          <a:p>
            <a:pPr marL="457200" indent="-457200" algn="ctr">
              <a:lnSpc>
                <a:spcPct val="150000"/>
              </a:lnSpc>
              <a:buAutoNum type="arabicPeriod"/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compare with general potentials (MACE / DPA-3)</a:t>
            </a:r>
          </a:p>
          <a:p>
            <a:pPr marL="457200" indent="-457200" algn="ctr">
              <a:lnSpc>
                <a:spcPct val="150000"/>
              </a:lnSpc>
              <a:buAutoNum type="arabicPeriod"/>
              <a:tabLst>
                <a:tab pos="1344613" algn="l"/>
              </a:tabLst>
            </a:pPr>
            <a:r>
              <a:rPr lang="en-US" altLang="zh-CN" sz="24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the dataset constructed?</a:t>
            </a:r>
          </a:p>
          <a:p>
            <a:pPr lvl="1" algn="ctr">
              <a:lnSpc>
                <a:spcPct val="150000"/>
              </a:lnSpc>
              <a:tabLst>
                <a:tab pos="1344613" algn="l"/>
              </a:tabLst>
            </a:pPr>
            <a:r>
              <a:rPr lang="en-US" altLang="zh-CN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134800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A13E12-A54D-DC6D-1936-D62F04BF38B7}"/>
              </a:ext>
            </a:extLst>
          </p:cNvPr>
          <p:cNvSpPr txBox="1"/>
          <p:nvPr/>
        </p:nvSpPr>
        <p:spPr>
          <a:xfrm>
            <a:off x="391026" y="1858786"/>
            <a:ext cx="11409948" cy="2443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C00000"/>
                </a:solidFill>
              </a:rPr>
              <a:t>Our goals today:</a:t>
            </a:r>
          </a:p>
          <a:p>
            <a:pPr>
              <a:lnSpc>
                <a:spcPct val="125000"/>
              </a:lnSpc>
            </a:pPr>
            <a:endParaRPr lang="en-US" sz="24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Familiar with classification and regression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Familiar with SVM/RF/</a:t>
            </a:r>
            <a:r>
              <a:rPr lang="en-US" sz="2400" b="1" dirty="0" err="1"/>
              <a:t>xGB</a:t>
            </a:r>
            <a:r>
              <a:rPr lang="en-US" sz="2400" b="1" dirty="0"/>
              <a:t>/NN methods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Become an expert in GP/NN PES construction!</a:t>
            </a:r>
          </a:p>
        </p:txBody>
      </p:sp>
    </p:spTree>
    <p:extLst>
      <p:ext uri="{BB962C8B-B14F-4D97-AF65-F5344CB8AC3E}">
        <p14:creationId xmlns:p14="http://schemas.microsoft.com/office/powerpoint/2010/main" val="3465647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11629" y="2414270"/>
            <a:ext cx="445960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en-US" altLang="zh-CN" sz="6000" dirty="0">
                <a:solidFill>
                  <a:srgbClr val="002060"/>
                </a:solidFill>
                <a:sym typeface="+mn-ea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61A430-4B8E-1419-FD1D-603BB5FAA82D}"/>
              </a:ext>
            </a:extLst>
          </p:cNvPr>
          <p:cNvSpPr txBox="1"/>
          <p:nvPr/>
        </p:nvSpPr>
        <p:spPr>
          <a:xfrm>
            <a:off x="1255642" y="3847214"/>
            <a:ext cx="96807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Prof. Dr. Jun Chen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Email: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chenjun@fjirsm.ac.cn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/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njuchenjun@gmail.com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Helvetica" pitchFamily="2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https://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orcid.org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/0000-0002-8021-7458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" pitchFamily="2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https://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scholar.google.com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citations?user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=zbCkt7gAAAAJ</a:t>
            </a:r>
          </a:p>
        </p:txBody>
      </p:sp>
    </p:spTree>
    <p:extLst>
      <p:ext uri="{BB962C8B-B14F-4D97-AF65-F5344CB8AC3E}">
        <p14:creationId xmlns:p14="http://schemas.microsoft.com/office/powerpoint/2010/main" val="1353093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10C711-585B-7047-5E32-519E4445C1BC}"/>
              </a:ext>
            </a:extLst>
          </p:cNvPr>
          <p:cNvSpPr txBox="1"/>
          <p:nvPr/>
        </p:nvSpPr>
        <p:spPr>
          <a:xfrm>
            <a:off x="391026" y="591460"/>
            <a:ext cx="11409948" cy="5675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800" b="1" dirty="0">
                <a:solidFill>
                  <a:srgbClr val="C00000"/>
                </a:solidFill>
              </a:rPr>
              <a:t>Let's form 10 teams (4-6 guys each team) for a machine learning challenge!</a:t>
            </a:r>
          </a:p>
          <a:p>
            <a:pPr>
              <a:lnSpc>
                <a:spcPct val="125000"/>
              </a:lnSpc>
            </a:pPr>
            <a:endParaRPr lang="en-US" sz="2400" b="1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Project Requirements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	Each team are recommended to complete at lease two tasks: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Regression/Classification: Choose at least one from Exercise 1 or 2.	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PES Fitting: Complete GP or NN fitting from Exercise 3 or 4.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Showcase Your Work</a:t>
            </a:r>
          </a:p>
          <a:p>
            <a:pPr>
              <a:lnSpc>
                <a:spcPct val="125000"/>
              </a:lnSpc>
            </a:pPr>
            <a:r>
              <a:rPr lang="en-US" sz="2400" dirty="0"/>
              <a:t>	Each team will have </a:t>
            </a:r>
            <a:r>
              <a:rPr lang="en-US" sz="2400" dirty="0">
                <a:solidFill>
                  <a:srgbClr val="C00000"/>
                </a:solidFill>
              </a:rPr>
              <a:t>3 minutes for a flash talk (3-5 slides) </a:t>
            </a:r>
            <a:r>
              <a:rPr lang="en-US" sz="2400" dirty="0"/>
              <a:t>to present results.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Ø"/>
            </a:pPr>
            <a:r>
              <a:rPr lang="en-US" sz="2400" b="1" dirty="0"/>
              <a:t>Tools &amp; Resources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Recommended: Python (scikit-learn, TensorFlow, </a:t>
            </a:r>
            <a:r>
              <a:rPr lang="en-US" sz="2400" dirty="0" err="1"/>
              <a:t>PyTorch</a:t>
            </a:r>
            <a:r>
              <a:rPr lang="en-US" sz="2400" dirty="0"/>
              <a:t>, etc.).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Alternatives: MATLAB or Fortran are also recommended.</a:t>
            </a:r>
          </a:p>
          <a:p>
            <a:pPr marL="1257300" lvl="2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AI Assistance: Feel free to use AI tools (GPT, Gemini, etc.).</a:t>
            </a:r>
          </a:p>
        </p:txBody>
      </p:sp>
    </p:spTree>
    <p:extLst>
      <p:ext uri="{BB962C8B-B14F-4D97-AF65-F5344CB8AC3E}">
        <p14:creationId xmlns:p14="http://schemas.microsoft.com/office/powerpoint/2010/main" val="408420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CE774-2ADE-6AD3-C635-7A1B2CBAE8D2}"/>
              </a:ext>
            </a:extLst>
          </p:cNvPr>
          <p:cNvSpPr txBox="1"/>
          <p:nvPr/>
        </p:nvSpPr>
        <p:spPr>
          <a:xfrm>
            <a:off x="401352" y="1610823"/>
            <a:ext cx="970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1: predict the activation energy </a:t>
            </a:r>
            <a:r>
              <a:rPr lang="en-US" sz="3200" b="1" i="1" dirty="0" err="1"/>
              <a:t>E</a:t>
            </a:r>
            <a:r>
              <a:rPr lang="en-US" sz="3200" b="1" i="1" baseline="-25000" dirty="0" err="1"/>
              <a:t>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regression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F32A5-9A60-B90A-2BF0-34260FF6356D}"/>
              </a:ext>
            </a:extLst>
          </p:cNvPr>
          <p:cNvSpPr txBox="1"/>
          <p:nvPr/>
        </p:nvSpPr>
        <p:spPr>
          <a:xfrm>
            <a:off x="401352" y="2232924"/>
            <a:ext cx="985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2: predict the activity of catalyst</a:t>
            </a:r>
            <a:r>
              <a:rPr lang="en-US" sz="3200" b="1" dirty="0">
                <a:solidFill>
                  <a:srgbClr val="C00000"/>
                </a:solidFill>
              </a:rPr>
              <a:t> 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classification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FF1D4-AE9F-AD07-EC71-0427F03AE1EE}"/>
              </a:ext>
            </a:extLst>
          </p:cNvPr>
          <p:cNvSpPr txBox="1"/>
          <p:nvPr/>
        </p:nvSpPr>
        <p:spPr>
          <a:xfrm>
            <a:off x="401352" y="2855025"/>
            <a:ext cx="10415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3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Gaussian Process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A24B4-6BB6-1FC0-871F-E0B7423FC467}"/>
              </a:ext>
            </a:extLst>
          </p:cNvPr>
          <p:cNvSpPr txBox="1"/>
          <p:nvPr/>
        </p:nvSpPr>
        <p:spPr>
          <a:xfrm>
            <a:off x="401352" y="3477126"/>
            <a:ext cx="1014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</a:t>
            </a:r>
            <a:r>
              <a:rPr lang="en-US" altLang="zh-CN" sz="3200" b="1" dirty="0"/>
              <a:t>4</a:t>
            </a:r>
            <a:r>
              <a:rPr lang="en-US" sz="3200" b="1" dirty="0"/>
              <a:t>: potential energy surface using </a:t>
            </a:r>
            <a:r>
              <a:rPr lang="en-US" sz="3200" b="1" dirty="0">
                <a:solidFill>
                  <a:srgbClr val="C00000"/>
                </a:solidFill>
              </a:rPr>
              <a:t>Neural Networks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B18FE-C568-33B0-E19C-CE9D5442F420}"/>
              </a:ext>
            </a:extLst>
          </p:cNvPr>
          <p:cNvSpPr txBox="1"/>
          <p:nvPr/>
        </p:nvSpPr>
        <p:spPr>
          <a:xfrm>
            <a:off x="401352" y="4710528"/>
            <a:ext cx="11219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/>
            </a:lvl1pPr>
          </a:lstStyle>
          <a:p>
            <a:r>
              <a:rPr lang="en-US" sz="2400" b="0" dirty="0">
                <a:solidFill>
                  <a:srgbClr val="0070C0"/>
                </a:solidFill>
              </a:rPr>
              <a:t>all materials can be found in:</a:t>
            </a:r>
          </a:p>
          <a:p>
            <a:r>
              <a:rPr lang="en-US" sz="2400" b="0" dirty="0">
                <a:solidFill>
                  <a:srgbClr val="0070C0"/>
                </a:solidFill>
              </a:rPr>
              <a:t>google drive: MLAI for Molecular Science Summer 2025 / Day 1 / practical_section_7.14</a:t>
            </a:r>
          </a:p>
          <a:p>
            <a:r>
              <a:rPr lang="en-US" sz="2400" b="0" dirty="0">
                <a:solidFill>
                  <a:srgbClr val="0070C0"/>
                </a:solidFill>
              </a:rPr>
              <a:t>	</a:t>
            </a:r>
            <a:r>
              <a:rPr lang="en-US" sz="2400" b="0" i="1" dirty="0">
                <a:solidFill>
                  <a:srgbClr val="C00000"/>
                </a:solidFill>
              </a:rPr>
              <a:t>or</a:t>
            </a:r>
          </a:p>
          <a:p>
            <a:r>
              <a:rPr lang="en-US" sz="2400" b="0" dirty="0">
                <a:solidFill>
                  <a:srgbClr val="0070C0"/>
                </a:solidFill>
              </a:rPr>
              <a:t>https://</a:t>
            </a:r>
            <a:r>
              <a:rPr lang="en-US" sz="2400" b="0" dirty="0" err="1">
                <a:solidFill>
                  <a:srgbClr val="0070C0"/>
                </a:solidFill>
              </a:rPr>
              <a:t>github.com</a:t>
            </a:r>
            <a:r>
              <a:rPr lang="en-US" sz="2400" b="0" dirty="0">
                <a:solidFill>
                  <a:srgbClr val="0070C0"/>
                </a:solidFill>
              </a:rPr>
              <a:t>/</a:t>
            </a:r>
            <a:r>
              <a:rPr lang="en-US" sz="2400" b="0" dirty="0" err="1">
                <a:solidFill>
                  <a:srgbClr val="0070C0"/>
                </a:solidFill>
              </a:rPr>
              <a:t>njuchenjun</a:t>
            </a:r>
            <a:r>
              <a:rPr lang="en-US" sz="2400" b="0" dirty="0">
                <a:solidFill>
                  <a:srgbClr val="0070C0"/>
                </a:solidFill>
              </a:rPr>
              <a:t>/nyu_summer_school_2025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→</a:t>
            </a: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sz="2400" b="0" dirty="0">
                <a:solidFill>
                  <a:srgbClr val="0070C0"/>
                </a:solidFill>
              </a:rPr>
              <a:t>practical_section_7.14.tar</a:t>
            </a:r>
          </a:p>
        </p:txBody>
      </p:sp>
    </p:spTree>
    <p:extLst>
      <p:ext uri="{BB962C8B-B14F-4D97-AF65-F5344CB8AC3E}">
        <p14:creationId xmlns:p14="http://schemas.microsoft.com/office/powerpoint/2010/main" val="1498496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19E6D-1AA3-0E40-1F53-10DC1D120794}"/>
              </a:ext>
            </a:extLst>
          </p:cNvPr>
          <p:cNvSpPr txBox="1"/>
          <p:nvPr/>
        </p:nvSpPr>
        <p:spPr>
          <a:xfrm>
            <a:off x="401352" y="2844225"/>
            <a:ext cx="970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1: predict the activation energy </a:t>
            </a:r>
            <a:r>
              <a:rPr lang="en-US" sz="3200" b="1" i="1" dirty="0" err="1"/>
              <a:t>E</a:t>
            </a:r>
            <a:r>
              <a:rPr lang="en-US" sz="3200" b="1" i="1" baseline="-25000" dirty="0" err="1"/>
              <a:t>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regression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759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15B49-DFE9-41B7-049F-3D6AE4BE3F0C}"/>
              </a:ext>
            </a:extLst>
          </p:cNvPr>
          <p:cNvSpPr txBox="1"/>
          <p:nvPr/>
        </p:nvSpPr>
        <p:spPr>
          <a:xfrm>
            <a:off x="401352" y="252737"/>
            <a:ext cx="970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1: predict the activation energy </a:t>
            </a:r>
            <a:r>
              <a:rPr lang="en-US" sz="3200" b="1" i="1" dirty="0" err="1"/>
              <a:t>E</a:t>
            </a:r>
            <a:r>
              <a:rPr lang="en-US" sz="3200" b="1" i="1" baseline="-25000" dirty="0" err="1"/>
              <a:t>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regression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FFFB36-5824-A18C-B498-EE4D9165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50" y="2099710"/>
            <a:ext cx="3671277" cy="2614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93497-5AD5-8636-6796-BAA7EF2BE4DD}"/>
              </a:ext>
            </a:extLst>
          </p:cNvPr>
          <p:cNvSpPr txBox="1"/>
          <p:nvPr/>
        </p:nvSpPr>
        <p:spPr>
          <a:xfrm>
            <a:off x="754457" y="1584534"/>
            <a:ext cx="316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Ra + Rb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TS</a:t>
            </a:r>
            <a:r>
              <a:rPr lang="en-US" altLang="zh-CN" sz="2400" dirty="0">
                <a:solidFill>
                  <a:srgbClr val="C00000"/>
                </a:solidFill>
              </a:rPr>
              <a:t> →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Pa + Pb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09BBA-05A3-77F2-6BA6-1DDF12EB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027" y="1881812"/>
            <a:ext cx="7658100" cy="2832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B82287-1E51-CDE0-6E2A-3D95E55A0887}"/>
              </a:ext>
            </a:extLst>
          </p:cNvPr>
          <p:cNvSpPr txBox="1"/>
          <p:nvPr/>
        </p:nvSpPr>
        <p:spPr>
          <a:xfrm>
            <a:off x="5450446" y="1638045"/>
            <a:ext cx="146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 Ra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55AB7-468D-AD7E-1AC7-90D5FBA84DD6}"/>
              </a:ext>
            </a:extLst>
          </p:cNvPr>
          <p:cNvSpPr txBox="1"/>
          <p:nvPr/>
        </p:nvSpPr>
        <p:spPr>
          <a:xfrm>
            <a:off x="9343801" y="1638045"/>
            <a:ext cx="1472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 Rb set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3D102-269E-6227-A42F-80E11B92BF1C}"/>
              </a:ext>
            </a:extLst>
          </p:cNvPr>
          <p:cNvSpPr txBox="1"/>
          <p:nvPr/>
        </p:nvSpPr>
        <p:spPr>
          <a:xfrm>
            <a:off x="412305" y="5029057"/>
            <a:ext cx="11477822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task 1: prepare of dataset. Structure of Ra and Rb -&gt; </a:t>
            </a:r>
            <a:r>
              <a:rPr lang="en-US" sz="2400" b="1" dirty="0" err="1">
                <a:solidFill>
                  <a:schemeClr val="accent2">
                    <a:lumMod val="75000"/>
                  </a:schemeClr>
                </a:solidFill>
              </a:rPr>
              <a:t>RDkit</a:t>
            </a:r>
            <a:r>
              <a:rPr lang="en-US" sz="2400" dirty="0"/>
              <a:t> (SMILES, …) -&gt; features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(xlsx file)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task 2: predict </a:t>
            </a:r>
            <a:r>
              <a:rPr lang="en-US" sz="2400" i="1" dirty="0" err="1"/>
              <a:t>E</a:t>
            </a:r>
            <a:r>
              <a:rPr lang="en-US" sz="2400" i="1" baseline="-25000" dirty="0" err="1"/>
              <a:t>a</a:t>
            </a:r>
            <a:r>
              <a:rPr lang="en-US" sz="2400" dirty="0"/>
              <a:t> of the TS. Features of Ra and Rb -&gt; </a:t>
            </a:r>
            <a:r>
              <a:rPr lang="en-US" sz="2400" dirty="0">
                <a:solidFill>
                  <a:srgbClr val="C00000"/>
                </a:solidFill>
              </a:rPr>
              <a:t>ML models </a:t>
            </a:r>
            <a:r>
              <a:rPr lang="en-US" sz="2400" dirty="0"/>
              <a:t>-&gt; </a:t>
            </a:r>
            <a:r>
              <a:rPr lang="en-US" sz="2400" i="1" dirty="0" err="1"/>
              <a:t>E</a:t>
            </a:r>
            <a:r>
              <a:rPr lang="en-US" sz="2400" i="1" baseline="-25000" dirty="0" err="1"/>
              <a:t>a</a:t>
            </a:r>
            <a:r>
              <a:rPr lang="en-US" sz="2400" dirty="0"/>
              <a:t> labels</a:t>
            </a:r>
          </a:p>
        </p:txBody>
      </p:sp>
      <p:sp>
        <p:nvSpPr>
          <p:cNvPr id="13" name="Circular Arrow 12">
            <a:extLst>
              <a:ext uri="{FF2B5EF4-FFF2-40B4-BE49-F238E27FC236}">
                <a16:creationId xmlns:a16="http://schemas.microsoft.com/office/drawing/2014/main" id="{9EB42761-C0ED-0A3D-BA75-EB9A30EC183F}"/>
              </a:ext>
            </a:extLst>
          </p:cNvPr>
          <p:cNvSpPr/>
          <p:nvPr/>
        </p:nvSpPr>
        <p:spPr>
          <a:xfrm>
            <a:off x="1022204" y="1257408"/>
            <a:ext cx="539495" cy="79613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7994C1-3331-369C-AB75-A017DD8066D2}"/>
              </a:ext>
            </a:extLst>
          </p:cNvPr>
          <p:cNvSpPr txBox="1"/>
          <p:nvPr/>
        </p:nvSpPr>
        <p:spPr>
          <a:xfrm>
            <a:off x="1122787" y="950726"/>
            <a:ext cx="43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</a:rPr>
              <a:t>H·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28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55B152-3EF6-23B7-FD3E-A0BD332DBEA5}"/>
              </a:ext>
            </a:extLst>
          </p:cNvPr>
          <p:cNvSpPr txBox="1"/>
          <p:nvPr/>
        </p:nvSpPr>
        <p:spPr>
          <a:xfrm>
            <a:off x="401352" y="252737"/>
            <a:ext cx="970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1: predict the activation energy </a:t>
            </a:r>
            <a:r>
              <a:rPr lang="en-US" sz="3200" b="1" i="1" dirty="0" err="1"/>
              <a:t>E</a:t>
            </a:r>
            <a:r>
              <a:rPr lang="en-US" sz="3200" b="1" i="1" baseline="-25000" dirty="0" err="1"/>
              <a:t>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regression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402A1-0E11-D9B3-F781-B28D2584ED7D}"/>
              </a:ext>
            </a:extLst>
          </p:cNvPr>
          <p:cNvSpPr txBox="1"/>
          <p:nvPr/>
        </p:nvSpPr>
        <p:spPr>
          <a:xfrm>
            <a:off x="1072220" y="1097280"/>
            <a:ext cx="3905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descriptors type I:</a:t>
            </a:r>
          </a:p>
          <a:p>
            <a:pPr algn="ctr"/>
            <a:r>
              <a:rPr lang="en-US" sz="2400" dirty="0"/>
              <a:t>physical chemistry knowledge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E33B6-27DD-1B1C-710D-F99A4A6DB61F}"/>
              </a:ext>
            </a:extLst>
          </p:cNvPr>
          <p:cNvSpPr txBox="1"/>
          <p:nvPr/>
        </p:nvSpPr>
        <p:spPr>
          <a:xfrm>
            <a:off x="6820953" y="1097280"/>
            <a:ext cx="2875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descriptors type II:</a:t>
            </a:r>
          </a:p>
          <a:p>
            <a:pPr algn="ctr"/>
            <a:r>
              <a:rPr lang="en-US" sz="2400" dirty="0"/>
              <a:t>microscopic structure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B81BF1B-0D96-F4C1-2A2A-8CE74F50E932}"/>
              </a:ext>
            </a:extLst>
          </p:cNvPr>
          <p:cNvSpPr txBox="1"/>
          <p:nvPr/>
        </p:nvSpPr>
        <p:spPr>
          <a:xfrm>
            <a:off x="391227" y="2205914"/>
            <a:ext cx="5267928" cy="3747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C00000"/>
                </a:solidFill>
              </a:defRPr>
            </a:lvl1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BDE_A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BDE_B</a:t>
            </a:r>
            <a:r>
              <a:rPr lang="en-US" sz="1600" dirty="0">
                <a:solidFill>
                  <a:schemeClr val="tx1"/>
                </a:solidFill>
              </a:rPr>
              <a:t>: Bond dissociation free energy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V_A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V_B</a:t>
            </a:r>
            <a:r>
              <a:rPr lang="en-US" sz="1600" dirty="0">
                <a:solidFill>
                  <a:schemeClr val="tx1"/>
                </a:solidFill>
              </a:rPr>
              <a:t>: Molecular volume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/>
                </a:solidFill>
              </a:rPr>
              <a:t>BertzCT_A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 err="1">
                <a:solidFill>
                  <a:schemeClr val="tx1"/>
                </a:solidFill>
              </a:rPr>
              <a:t>BertzCT_B</a:t>
            </a:r>
            <a:r>
              <a:rPr lang="en-US" sz="1600" dirty="0">
                <a:solidFill>
                  <a:schemeClr val="tx1"/>
                </a:solidFill>
              </a:rPr>
              <a:t>: </a:t>
            </a:r>
            <a:r>
              <a:rPr lang="en-US" sz="1600" dirty="0" err="1">
                <a:solidFill>
                  <a:schemeClr val="tx1"/>
                </a:solidFill>
              </a:rPr>
              <a:t>Bertz</a:t>
            </a:r>
            <a:r>
              <a:rPr lang="en-US" sz="1600" dirty="0">
                <a:solidFill>
                  <a:schemeClr val="tx1"/>
                </a:solidFill>
              </a:rPr>
              <a:t> complexity index, describing the molecule’s topological complexity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600" b="1" dirty="0">
                <a:solidFill>
                  <a:schemeClr val="tx1"/>
                </a:solidFill>
              </a:rPr>
              <a:t>κ_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l-GR" sz="1600" b="1" dirty="0">
                <a:solidFill>
                  <a:schemeClr val="tx1"/>
                </a:solidFill>
              </a:rPr>
              <a:t>κ_</a:t>
            </a:r>
            <a:r>
              <a:rPr lang="en-US" sz="1600" b="1" dirty="0">
                <a:solidFill>
                  <a:schemeClr val="tx1"/>
                </a:solidFill>
              </a:rPr>
              <a:t>B</a:t>
            </a:r>
            <a:r>
              <a:rPr lang="en-US" sz="1600" dirty="0">
                <a:solidFill>
                  <a:schemeClr val="tx1"/>
                </a:solidFill>
              </a:rPr>
              <a:t>: Molecular shape descriptors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/>
                </a:solidFill>
              </a:rPr>
              <a:t>NOcount</a:t>
            </a:r>
            <a:r>
              <a:rPr lang="en-US" sz="1600" dirty="0">
                <a:solidFill>
                  <a:schemeClr val="tx1"/>
                </a:solidFill>
              </a:rPr>
              <a:t>: Number of nitrogen (N) and oxygen (O) atoms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/>
                </a:solidFill>
              </a:rPr>
              <a:t>N_Ar_R</a:t>
            </a:r>
            <a:r>
              <a:rPr lang="en-US" sz="1600" dirty="0">
                <a:solidFill>
                  <a:schemeClr val="tx1"/>
                </a:solidFill>
              </a:rPr>
              <a:t>: Number of aromatic rings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tx1"/>
                </a:solidFill>
              </a:rPr>
              <a:t>N_Sat_C</a:t>
            </a:r>
            <a:r>
              <a:rPr lang="en-US" sz="1600" dirty="0">
                <a:solidFill>
                  <a:schemeClr val="tx1"/>
                </a:solidFill>
              </a:rPr>
              <a:t>: Number of saturated rings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H_K_</a:t>
            </a:r>
            <a:r>
              <a:rPr lang="el-GR" sz="1600" b="1" dirty="0">
                <a:solidFill>
                  <a:schemeClr val="tx1"/>
                </a:solidFill>
              </a:rPr>
              <a:t>α_</a:t>
            </a:r>
            <a:r>
              <a:rPr lang="en-US" sz="1600" b="1" dirty="0">
                <a:solidFill>
                  <a:schemeClr val="tx1"/>
                </a:solidFill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H_K_</a:t>
            </a:r>
            <a:r>
              <a:rPr lang="el-GR" sz="1600" b="1" dirty="0">
                <a:solidFill>
                  <a:schemeClr val="tx1"/>
                </a:solidFill>
              </a:rPr>
              <a:t>α_</a:t>
            </a:r>
            <a:r>
              <a:rPr lang="en-US" sz="1600" b="1" dirty="0">
                <a:solidFill>
                  <a:schemeClr val="tx1"/>
                </a:solidFill>
              </a:rPr>
              <a:t>B</a:t>
            </a:r>
            <a:r>
              <a:rPr lang="en-US" sz="1600" dirty="0">
                <a:solidFill>
                  <a:schemeClr val="tx1"/>
                </a:solidFill>
              </a:rPr>
              <a:t>: Hall–Kier </a:t>
            </a:r>
            <a:r>
              <a:rPr lang="el-GR" sz="1600" dirty="0">
                <a:solidFill>
                  <a:schemeClr val="tx1"/>
                </a:solidFill>
              </a:rPr>
              <a:t>α </a:t>
            </a:r>
            <a:r>
              <a:rPr lang="en-US" sz="1600" dirty="0">
                <a:solidFill>
                  <a:schemeClr val="tx1"/>
                </a:solidFill>
              </a:rPr>
              <a:t>values, describing the molecule’s topological polarity</a:t>
            </a: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3E6DA6DD-27DE-9340-974E-4BB8C8090CEF}"/>
              </a:ext>
            </a:extLst>
          </p:cNvPr>
          <p:cNvSpPr txBox="1"/>
          <p:nvPr/>
        </p:nvSpPr>
        <p:spPr>
          <a:xfrm>
            <a:off x="10136902" y="1928277"/>
            <a:ext cx="1990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Morgan</a:t>
            </a:r>
            <a:r>
              <a:rPr lang="zh-CN" altLang="en-US" sz="20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fingerprint of molecule</a:t>
            </a:r>
          </a:p>
        </p:txBody>
      </p:sp>
      <p:sp>
        <p:nvSpPr>
          <p:cNvPr id="10" name="文本框 5">
            <a:extLst>
              <a:ext uri="{FF2B5EF4-FFF2-40B4-BE49-F238E27FC236}">
                <a16:creationId xmlns:a16="http://schemas.microsoft.com/office/drawing/2014/main" id="{30D959FB-1C54-9B9F-3E24-C06094476C11}"/>
              </a:ext>
            </a:extLst>
          </p:cNvPr>
          <p:cNvSpPr txBox="1"/>
          <p:nvPr/>
        </p:nvSpPr>
        <p:spPr>
          <a:xfrm>
            <a:off x="10089632" y="3725721"/>
            <a:ext cx="2085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err="1">
                <a:solidFill>
                  <a:srgbClr val="EED4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AutoEncoder</a:t>
            </a:r>
            <a:endParaRPr lang="en-US" altLang="zh-CN" sz="2000" b="1" dirty="0">
              <a:solidFill>
                <a:srgbClr val="EED4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EED4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128D -&gt; 6D</a:t>
            </a:r>
          </a:p>
        </p:txBody>
      </p:sp>
      <p:sp>
        <p:nvSpPr>
          <p:cNvPr id="11" name="文本框 6">
            <a:extLst>
              <a:ext uri="{FF2B5EF4-FFF2-40B4-BE49-F238E27FC236}">
                <a16:creationId xmlns:a16="http://schemas.microsoft.com/office/drawing/2014/main" id="{6BB048CC-3371-CCDD-9C42-30F5EA6273FA}"/>
              </a:ext>
            </a:extLst>
          </p:cNvPr>
          <p:cNvSpPr txBox="1"/>
          <p:nvPr/>
        </p:nvSpPr>
        <p:spPr>
          <a:xfrm>
            <a:off x="10042363" y="5324317"/>
            <a:ext cx="2085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344613" algn="l"/>
              </a:tabLst>
            </a:pPr>
            <a:r>
              <a:rPr lang="en-US" altLang="zh-CN" sz="2000" b="1" dirty="0">
                <a:solidFill>
                  <a:srgbClr val="24A0A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Descriptor augmentation and training</a:t>
            </a:r>
          </a:p>
        </p:txBody>
      </p:sp>
      <p:cxnSp>
        <p:nvCxnSpPr>
          <p:cNvPr id="12" name="直接箭头连接符 8">
            <a:extLst>
              <a:ext uri="{FF2B5EF4-FFF2-40B4-BE49-F238E27FC236}">
                <a16:creationId xmlns:a16="http://schemas.microsoft.com/office/drawing/2014/main" id="{9A8A5C79-324E-C4D2-48F3-50C79FF4505D}"/>
              </a:ext>
            </a:extLst>
          </p:cNvPr>
          <p:cNvCxnSpPr>
            <a:cxnSpLocks/>
          </p:cNvCxnSpPr>
          <p:nvPr/>
        </p:nvCxnSpPr>
        <p:spPr>
          <a:xfrm>
            <a:off x="11119829" y="3020344"/>
            <a:ext cx="0" cy="69233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>
            <a:extLst>
              <a:ext uri="{FF2B5EF4-FFF2-40B4-BE49-F238E27FC236}">
                <a16:creationId xmlns:a16="http://schemas.microsoft.com/office/drawing/2014/main" id="{D8DD029F-E1F6-8BD5-EA3E-1DA7C58CDA43}"/>
              </a:ext>
            </a:extLst>
          </p:cNvPr>
          <p:cNvCxnSpPr>
            <a:cxnSpLocks/>
          </p:cNvCxnSpPr>
          <p:nvPr/>
        </p:nvCxnSpPr>
        <p:spPr>
          <a:xfrm>
            <a:off x="11119828" y="4433607"/>
            <a:ext cx="0" cy="78178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815C59-0150-DE19-23A8-7B25B25B7CD9}"/>
              </a:ext>
            </a:extLst>
          </p:cNvPr>
          <p:cNvGrpSpPr/>
          <p:nvPr/>
        </p:nvGrpSpPr>
        <p:grpSpPr>
          <a:xfrm>
            <a:off x="6106213" y="2011583"/>
            <a:ext cx="3936150" cy="4525577"/>
            <a:chOff x="6747893" y="2011583"/>
            <a:chExt cx="3936150" cy="4525577"/>
          </a:xfrm>
        </p:grpSpPr>
        <p:pic>
          <p:nvPicPr>
            <p:cNvPr id="6" name="图片 14">
              <a:extLst>
                <a:ext uri="{FF2B5EF4-FFF2-40B4-BE49-F238E27FC236}">
                  <a16:creationId xmlns:a16="http://schemas.microsoft.com/office/drawing/2014/main" id="{9F832009-C0E3-352D-C07B-C478F492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7895" y="2011583"/>
              <a:ext cx="3936148" cy="1008761"/>
            </a:xfrm>
            <a:prstGeom prst="rect">
              <a:avLst/>
            </a:prstGeom>
          </p:spPr>
        </p:pic>
        <p:sp>
          <p:nvSpPr>
            <p:cNvPr id="15" name="矩形 37">
              <a:extLst>
                <a:ext uri="{FF2B5EF4-FFF2-40B4-BE49-F238E27FC236}">
                  <a16:creationId xmlns:a16="http://schemas.microsoft.com/office/drawing/2014/main" id="{C9E1F6B2-5368-E946-9FD1-21990D7337A9}"/>
                </a:ext>
              </a:extLst>
            </p:cNvPr>
            <p:cNvSpPr/>
            <p:nvPr/>
          </p:nvSpPr>
          <p:spPr>
            <a:xfrm>
              <a:off x="6747893" y="2011583"/>
              <a:ext cx="3936150" cy="1008761"/>
            </a:xfrm>
            <a:prstGeom prst="rect">
              <a:avLst/>
            </a:prstGeom>
            <a:noFill/>
            <a:ln w="28575">
              <a:solidFill>
                <a:srgbClr val="F1848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75B3A2-CD0E-B0DC-F456-DA3E6C22217C}"/>
                </a:ext>
              </a:extLst>
            </p:cNvPr>
            <p:cNvGrpSpPr/>
            <p:nvPr/>
          </p:nvGrpSpPr>
          <p:grpSpPr>
            <a:xfrm>
              <a:off x="6747893" y="3093149"/>
              <a:ext cx="3936150" cy="3444011"/>
              <a:chOff x="6747893" y="3091901"/>
              <a:chExt cx="4304264" cy="3766099"/>
            </a:xfrm>
          </p:grpSpPr>
          <p:pic>
            <p:nvPicPr>
              <p:cNvPr id="7" name="图片 28">
                <a:extLst>
                  <a:ext uri="{FF2B5EF4-FFF2-40B4-BE49-F238E27FC236}">
                    <a16:creationId xmlns:a16="http://schemas.microsoft.com/office/drawing/2014/main" id="{4B241294-9400-82C8-FD29-DD9A4322AB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7894" y="3553566"/>
                <a:ext cx="2807689" cy="3304434"/>
              </a:xfrm>
              <a:prstGeom prst="rect">
                <a:avLst/>
              </a:prstGeom>
            </p:spPr>
          </p:pic>
          <p:pic>
            <p:nvPicPr>
              <p:cNvPr id="8" name="图片 30">
                <a:extLst>
                  <a:ext uri="{FF2B5EF4-FFF2-40B4-BE49-F238E27FC236}">
                    <a16:creationId xmlns:a16="http://schemas.microsoft.com/office/drawing/2014/main" id="{F68C9BF8-3E48-B34D-55BA-02069A93F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9442" y="4332470"/>
                <a:ext cx="1502715" cy="2525530"/>
              </a:xfrm>
              <a:prstGeom prst="rect">
                <a:avLst/>
              </a:prstGeom>
            </p:spPr>
          </p:pic>
          <p:pic>
            <p:nvPicPr>
              <p:cNvPr id="14" name="图片 32">
                <a:extLst>
                  <a:ext uri="{FF2B5EF4-FFF2-40B4-BE49-F238E27FC236}">
                    <a16:creationId xmlns:a16="http://schemas.microsoft.com/office/drawing/2014/main" id="{7330A8D2-AFF5-7598-C161-F263ABF74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3119" y="3165299"/>
                <a:ext cx="2272784" cy="776534"/>
              </a:xfrm>
              <a:prstGeom prst="rect">
                <a:avLst/>
              </a:prstGeom>
            </p:spPr>
          </p:pic>
          <p:sp>
            <p:nvSpPr>
              <p:cNvPr id="16" name="矩形 38">
                <a:extLst>
                  <a:ext uri="{FF2B5EF4-FFF2-40B4-BE49-F238E27FC236}">
                    <a16:creationId xmlns:a16="http://schemas.microsoft.com/office/drawing/2014/main" id="{BC7451EA-E44E-EE40-BC59-9686CDAF70DC}"/>
                  </a:ext>
                </a:extLst>
              </p:cNvPr>
              <p:cNvSpPr/>
              <p:nvPr/>
            </p:nvSpPr>
            <p:spPr>
              <a:xfrm>
                <a:off x="6747893" y="3108228"/>
                <a:ext cx="4259336" cy="3749772"/>
              </a:xfrm>
              <a:prstGeom prst="rect">
                <a:avLst/>
              </a:prstGeom>
              <a:noFill/>
              <a:ln w="28575">
                <a:solidFill>
                  <a:srgbClr val="EED46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24A0A5"/>
                  </a:solidFill>
                </a:endParaRPr>
              </a:p>
            </p:txBody>
          </p:sp>
          <p:sp>
            <p:nvSpPr>
              <p:cNvPr id="17" name="文本框 40">
                <a:extLst>
                  <a:ext uri="{FF2B5EF4-FFF2-40B4-BE49-F238E27FC236}">
                    <a16:creationId xmlns:a16="http://schemas.microsoft.com/office/drawing/2014/main" id="{FCE8917E-39DF-F838-10F6-7DA398093FD7}"/>
                  </a:ext>
                </a:extLst>
              </p:cNvPr>
              <p:cNvSpPr txBox="1"/>
              <p:nvPr/>
            </p:nvSpPr>
            <p:spPr>
              <a:xfrm>
                <a:off x="7796689" y="3091901"/>
                <a:ext cx="11370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F1848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Out:</a:t>
                </a:r>
              </a:p>
            </p:txBody>
          </p:sp>
        </p:grpSp>
        <p:pic>
          <p:nvPicPr>
            <p:cNvPr id="18" name="图片 45">
              <a:extLst>
                <a:ext uri="{FF2B5EF4-FFF2-40B4-BE49-F238E27FC236}">
                  <a16:creationId xmlns:a16="http://schemas.microsoft.com/office/drawing/2014/main" id="{2D153247-23FC-10D1-0500-316684D0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8330" y="2070475"/>
              <a:ext cx="1916523" cy="441143"/>
            </a:xfrm>
            <a:prstGeom prst="rect">
              <a:avLst/>
            </a:prstGeom>
          </p:spPr>
        </p:pic>
        <p:sp>
          <p:nvSpPr>
            <p:cNvPr id="19" name="矩形 46">
              <a:extLst>
                <a:ext uri="{FF2B5EF4-FFF2-40B4-BE49-F238E27FC236}">
                  <a16:creationId xmlns:a16="http://schemas.microsoft.com/office/drawing/2014/main" id="{DE4A0B3E-DA61-358B-4D46-74112EE54980}"/>
                </a:ext>
              </a:extLst>
            </p:cNvPr>
            <p:cNvSpPr/>
            <p:nvPr/>
          </p:nvSpPr>
          <p:spPr>
            <a:xfrm>
              <a:off x="8718331" y="2079491"/>
              <a:ext cx="1867960" cy="433241"/>
            </a:xfrm>
            <a:prstGeom prst="rect">
              <a:avLst/>
            </a:prstGeom>
            <a:noFill/>
            <a:ln w="28575">
              <a:solidFill>
                <a:srgbClr val="F18489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6318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0D3E5-7612-4F59-BDA1-0FC0B7FABE4C}"/>
              </a:ext>
            </a:extLst>
          </p:cNvPr>
          <p:cNvSpPr txBox="1"/>
          <p:nvPr/>
        </p:nvSpPr>
        <p:spPr>
          <a:xfrm>
            <a:off x="401352" y="252737"/>
            <a:ext cx="9709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1: predict the activation energy </a:t>
            </a:r>
            <a:r>
              <a:rPr lang="en-US" sz="3200" b="1" i="1" dirty="0" err="1"/>
              <a:t>E</a:t>
            </a:r>
            <a:r>
              <a:rPr lang="en-US" sz="3200" b="1" i="1" baseline="-25000" dirty="0" err="1"/>
              <a:t>a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regression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  <p:sp>
        <p:nvSpPr>
          <p:cNvPr id="3" name="文本框 11">
            <a:extLst>
              <a:ext uri="{FF2B5EF4-FFF2-40B4-BE49-F238E27FC236}">
                <a16:creationId xmlns:a16="http://schemas.microsoft.com/office/drawing/2014/main" id="{4EF00360-DA71-570D-41E0-D40DB12381A9}"/>
              </a:ext>
            </a:extLst>
          </p:cNvPr>
          <p:cNvSpPr txBox="1"/>
          <p:nvPr/>
        </p:nvSpPr>
        <p:spPr>
          <a:xfrm>
            <a:off x="1303753" y="988517"/>
            <a:ext cx="2138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Neural Network</a:t>
            </a:r>
            <a:endParaRPr lang="zh-CN" altLang="en-US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13">
            <a:extLst>
              <a:ext uri="{FF2B5EF4-FFF2-40B4-BE49-F238E27FC236}">
                <a16:creationId xmlns:a16="http://schemas.microsoft.com/office/drawing/2014/main" id="{F983BD40-8D39-EBFB-CA52-8FBE2AFEA564}"/>
              </a:ext>
            </a:extLst>
          </p:cNvPr>
          <p:cNvSpPr txBox="1"/>
          <p:nvPr/>
        </p:nvSpPr>
        <p:spPr>
          <a:xfrm>
            <a:off x="9485746" y="988517"/>
            <a:ext cx="1333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XGBoost</a:t>
            </a:r>
            <a:endParaRPr lang="zh-CN" altLang="en-US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6">
            <a:extLst>
              <a:ext uri="{FF2B5EF4-FFF2-40B4-BE49-F238E27FC236}">
                <a16:creationId xmlns:a16="http://schemas.microsoft.com/office/drawing/2014/main" id="{AE123D08-FF79-A8D8-5338-38726AD3EA9D}"/>
              </a:ext>
            </a:extLst>
          </p:cNvPr>
          <p:cNvSpPr txBox="1"/>
          <p:nvPr/>
        </p:nvSpPr>
        <p:spPr>
          <a:xfrm>
            <a:off x="4614579" y="985234"/>
            <a:ext cx="3698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3F52A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Gradient Boosting Regression</a:t>
            </a:r>
            <a:endParaRPr lang="zh-CN" altLang="en-US" b="1" dirty="0">
              <a:solidFill>
                <a:srgbClr val="3F52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4" descr="图表, 散点图&#10;&#10;AI 生成的内容可能不正确。">
            <a:extLst>
              <a:ext uri="{FF2B5EF4-FFF2-40B4-BE49-F238E27FC236}">
                <a16:creationId xmlns:a16="http://schemas.microsoft.com/office/drawing/2014/main" id="{464B18D9-A75D-887F-5738-79FD8F2DF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81"/>
          <a:stretch/>
        </p:blipFill>
        <p:spPr>
          <a:xfrm>
            <a:off x="803563" y="1291571"/>
            <a:ext cx="2933458" cy="2883381"/>
          </a:xfrm>
          <a:prstGeom prst="rect">
            <a:avLst/>
          </a:prstGeom>
        </p:spPr>
      </p:pic>
      <p:pic>
        <p:nvPicPr>
          <p:cNvPr id="7" name="图片 12" descr="图表&#10;&#10;AI 生成的内容可能不正确。">
            <a:extLst>
              <a:ext uri="{FF2B5EF4-FFF2-40B4-BE49-F238E27FC236}">
                <a16:creationId xmlns:a16="http://schemas.microsoft.com/office/drawing/2014/main" id="{128BE019-0F9C-B28D-92AD-F824BF85E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71"/>
          <a:stretch/>
        </p:blipFill>
        <p:spPr>
          <a:xfrm>
            <a:off x="951181" y="4207987"/>
            <a:ext cx="2638222" cy="2618586"/>
          </a:xfrm>
          <a:prstGeom prst="rect">
            <a:avLst/>
          </a:prstGeom>
        </p:spPr>
      </p:pic>
      <p:pic>
        <p:nvPicPr>
          <p:cNvPr id="8" name="图片 19" descr="图表, 散点图&#10;&#10;AI 生成的内容可能不正确。">
            <a:extLst>
              <a:ext uri="{FF2B5EF4-FFF2-40B4-BE49-F238E27FC236}">
                <a16:creationId xmlns:a16="http://schemas.microsoft.com/office/drawing/2014/main" id="{1F57E7ED-809B-0B1A-DD21-2B22333C2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76" r="33939"/>
          <a:stretch/>
        </p:blipFill>
        <p:spPr>
          <a:xfrm>
            <a:off x="4997036" y="1268166"/>
            <a:ext cx="2933458" cy="2906786"/>
          </a:xfrm>
          <a:prstGeom prst="rect">
            <a:avLst/>
          </a:prstGeom>
        </p:spPr>
      </p:pic>
      <p:pic>
        <p:nvPicPr>
          <p:cNvPr id="9" name="图片 22" descr="图表, 散点图&#10;&#10;AI 生成的内容可能不正确。">
            <a:extLst>
              <a:ext uri="{FF2B5EF4-FFF2-40B4-BE49-F238E27FC236}">
                <a16:creationId xmlns:a16="http://schemas.microsoft.com/office/drawing/2014/main" id="{C52E3DBA-B349-0895-501C-5CD0C2B1F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9"/>
          <a:stretch/>
        </p:blipFill>
        <p:spPr>
          <a:xfrm>
            <a:off x="8636371" y="1268166"/>
            <a:ext cx="2901889" cy="2906786"/>
          </a:xfrm>
          <a:prstGeom prst="rect">
            <a:avLst/>
          </a:prstGeom>
        </p:spPr>
      </p:pic>
      <p:pic>
        <p:nvPicPr>
          <p:cNvPr id="10" name="图片 24" descr="图表&#10;&#10;AI 生成的内容可能不正确。">
            <a:extLst>
              <a:ext uri="{FF2B5EF4-FFF2-40B4-BE49-F238E27FC236}">
                <a16:creationId xmlns:a16="http://schemas.microsoft.com/office/drawing/2014/main" id="{D79202E3-E188-EBE1-2969-86A5731E2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6"/>
          <a:stretch/>
        </p:blipFill>
        <p:spPr>
          <a:xfrm>
            <a:off x="8900037" y="4207987"/>
            <a:ext cx="2638223" cy="2618960"/>
          </a:xfrm>
          <a:prstGeom prst="rect">
            <a:avLst/>
          </a:prstGeom>
        </p:spPr>
      </p:pic>
      <p:pic>
        <p:nvPicPr>
          <p:cNvPr id="11" name="图片 26" descr="图表&#10;&#10;AI 生成的内容可能不正确。">
            <a:extLst>
              <a:ext uri="{FF2B5EF4-FFF2-40B4-BE49-F238E27FC236}">
                <a16:creationId xmlns:a16="http://schemas.microsoft.com/office/drawing/2014/main" id="{416B3B8D-EBE3-7F3B-EC02-612954B6C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8" r="34167"/>
          <a:stretch/>
        </p:blipFill>
        <p:spPr>
          <a:xfrm>
            <a:off x="5171580" y="4207613"/>
            <a:ext cx="2650551" cy="2618960"/>
          </a:xfrm>
          <a:prstGeom prst="rect">
            <a:avLst/>
          </a:prstGeom>
        </p:spPr>
      </p:pic>
      <p:sp>
        <p:nvSpPr>
          <p:cNvPr id="13" name="文本框 4">
            <a:extLst>
              <a:ext uri="{FF2B5EF4-FFF2-40B4-BE49-F238E27FC236}">
                <a16:creationId xmlns:a16="http://schemas.microsoft.com/office/drawing/2014/main" id="{A6A508A1-C132-0CB0-45B2-B028F693C9C7}"/>
              </a:ext>
            </a:extLst>
          </p:cNvPr>
          <p:cNvSpPr txBox="1"/>
          <p:nvPr/>
        </p:nvSpPr>
        <p:spPr>
          <a:xfrm rot="1656070">
            <a:off x="2163805" y="3486788"/>
            <a:ext cx="82692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184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SAMPLE RESULTS</a:t>
            </a:r>
          </a:p>
        </p:txBody>
      </p:sp>
    </p:spTree>
    <p:extLst>
      <p:ext uri="{BB962C8B-B14F-4D97-AF65-F5344CB8AC3E}">
        <p14:creationId xmlns:p14="http://schemas.microsoft.com/office/powerpoint/2010/main" val="100108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01F19-D5A1-4CFA-8DBA-586070D33080}"/>
              </a:ext>
            </a:extLst>
          </p:cNvPr>
          <p:cNvSpPr txBox="1"/>
          <p:nvPr/>
        </p:nvSpPr>
        <p:spPr>
          <a:xfrm>
            <a:off x="401352" y="2844225"/>
            <a:ext cx="985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Exercise 2: predict the activity of catalyst</a:t>
            </a:r>
            <a:r>
              <a:rPr lang="en-US" sz="3200" b="1" dirty="0">
                <a:solidFill>
                  <a:srgbClr val="C00000"/>
                </a:solidFill>
              </a:rPr>
              <a:t> →</a:t>
            </a:r>
            <a:r>
              <a:rPr lang="zh-CN" altLang="en-US" sz="3200" b="1" dirty="0">
                <a:solidFill>
                  <a:srgbClr val="C00000"/>
                </a:solidFill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</a:rPr>
              <a:t>classification</a:t>
            </a:r>
            <a:endParaRPr lang="en-US" sz="3200" b="1" i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5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1423</Words>
  <Application>Microsoft Macintosh PowerPoint</Application>
  <PresentationFormat>Widescreen</PresentationFormat>
  <Paragraphs>197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微软雅黑</vt:lpstr>
      <vt:lpstr>Arial</vt:lpstr>
      <vt:lpstr>Calibri</vt:lpstr>
      <vt:lpstr>Calibri Light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 Chen</dc:creator>
  <cp:lastModifiedBy>Jun Chen</cp:lastModifiedBy>
  <cp:revision>60</cp:revision>
  <dcterms:created xsi:type="dcterms:W3CDTF">2025-07-13T14:34:23Z</dcterms:created>
  <dcterms:modified xsi:type="dcterms:W3CDTF">2025-07-13T19:58:17Z</dcterms:modified>
</cp:coreProperties>
</file>